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43"/>
  </p:notesMasterIdLst>
  <p:sldIdLst>
    <p:sldId id="256" r:id="rId2"/>
    <p:sldId id="431" r:id="rId3"/>
    <p:sldId id="420" r:id="rId4"/>
    <p:sldId id="430" r:id="rId5"/>
    <p:sldId id="278" r:id="rId6"/>
    <p:sldId id="259" r:id="rId7"/>
    <p:sldId id="421" r:id="rId8"/>
    <p:sldId id="422" r:id="rId9"/>
    <p:sldId id="283" r:id="rId10"/>
    <p:sldId id="284" r:id="rId11"/>
    <p:sldId id="285" r:id="rId12"/>
    <p:sldId id="433" r:id="rId13"/>
    <p:sldId id="258" r:id="rId14"/>
    <p:sldId id="389" r:id="rId15"/>
    <p:sldId id="423" r:id="rId16"/>
    <p:sldId id="403" r:id="rId17"/>
    <p:sldId id="404" r:id="rId18"/>
    <p:sldId id="424" r:id="rId19"/>
    <p:sldId id="396" r:id="rId20"/>
    <p:sldId id="425" r:id="rId21"/>
    <p:sldId id="260" r:id="rId22"/>
    <p:sldId id="428" r:id="rId23"/>
    <p:sldId id="429" r:id="rId24"/>
    <p:sldId id="426" r:id="rId25"/>
    <p:sldId id="409" r:id="rId26"/>
    <p:sldId id="427" r:id="rId27"/>
    <p:sldId id="416" r:id="rId28"/>
    <p:sldId id="261" r:id="rId29"/>
    <p:sldId id="402" r:id="rId30"/>
    <p:sldId id="406" r:id="rId31"/>
    <p:sldId id="401" r:id="rId32"/>
    <p:sldId id="410" r:id="rId33"/>
    <p:sldId id="407" r:id="rId34"/>
    <p:sldId id="411" r:id="rId35"/>
    <p:sldId id="408" r:id="rId36"/>
    <p:sldId id="412" r:id="rId37"/>
    <p:sldId id="413" r:id="rId38"/>
    <p:sldId id="418" r:id="rId39"/>
    <p:sldId id="419" r:id="rId40"/>
    <p:sldId id="269" r:id="rId41"/>
    <p:sldId id="405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enjamin Beeler" initials="BB" lastIdx="1" clrIdx="0">
    <p:extLst>
      <p:ext uri="{19B8F6BF-5375-455C-9EA6-DF929625EA0E}">
        <p15:presenceInfo xmlns:p15="http://schemas.microsoft.com/office/powerpoint/2012/main" userId="S::bwbeeler@ncsu.edu::c2a01b69-e635-4027-85d9-50edbc8f64a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141"/>
    <p:restoredTop sz="94640"/>
  </p:normalViewPr>
  <p:slideViewPr>
    <p:cSldViewPr snapToGrid="0" snapToObjects="1">
      <p:cViewPr varScale="1">
        <p:scale>
          <a:sx n="81" d="100"/>
          <a:sy n="81" d="100"/>
        </p:scale>
        <p:origin x="216" y="6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92BC7B-A640-D44D-8512-5606945D4768}" type="datetimeFigureOut">
              <a:rPr lang="en-US" smtClean="0"/>
              <a:t>7/11/23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0CF5E6-0202-C844-BCA0-C8871E59FA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8832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0CF5E6-0202-C844-BCA0-C8871E59FAE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6561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0CF5E6-0202-C844-BCA0-C8871E59FAE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8585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0CF5E6-0202-C844-BCA0-C8871E59FAE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8546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D4EE24-4485-4C95-9E40-BBD0D11EDABB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9883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E0729E5-127A-9B4B-9B8B-01FAB9AE3950}" type="datetime1">
              <a:rPr lang="en-US" smtClean="0"/>
              <a:t>7/11/23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E82176-A547-F94B-AC51-D6E9C882CB8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405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25375C-B693-6F48-B68A-25B968B9E5D2}" type="datetime1">
              <a:rPr lang="en-US" smtClean="0"/>
              <a:t>7/11/23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9610A8-B29A-B34A-A0B5-3DF26A2EB85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3216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83AE285-8990-814C-BBDC-C96BB16F6B06}" type="datetime1">
              <a:rPr lang="en-US" smtClean="0"/>
              <a:t>7/11/23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2D0221-73D0-6245-9CCD-73A1D8FCB5E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2830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42206"/>
            <a:ext cx="10972800" cy="1068387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863969"/>
            <a:ext cx="10972800" cy="426219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976F4E1-4B40-5E46-9CCB-58617B337D6D}" type="datetime1">
              <a:rPr lang="en-US" smtClean="0"/>
              <a:t>7/11/23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F2C605-4958-CF43-AA48-80339EFDB0A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3114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F8FD965-E843-A047-8FB7-68B5FBDF3276}" type="datetime1">
              <a:rPr lang="en-US" smtClean="0"/>
              <a:t>7/11/23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A6BD0F-ABBC-C14D-BC96-77BE126A748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8062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968501"/>
            <a:ext cx="5384800" cy="4157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968501"/>
            <a:ext cx="5384800" cy="4157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BB5A78-5A81-8647-9BB1-B29DE7EC1FD4}" type="datetime1">
              <a:rPr lang="en-US" smtClean="0"/>
              <a:t>7/11/23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35E9FC-F6D5-0349-BBED-EA7D7A9BC4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4067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2F17934-D55D-4345-A249-B33195917A0F}" type="datetime1">
              <a:rPr lang="en-US" smtClean="0"/>
              <a:t>7/11/23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5B94E0-5E06-6D42-A41D-50D581B4090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0663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EDF239-6A93-4640-BB14-FA80B084BB5F}" type="datetime1">
              <a:rPr lang="en-US" smtClean="0"/>
              <a:t>7/11/23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AB7D4D-4E81-5B40-91F6-CF14C25F862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3573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0A8AB40-0BF3-D348-9803-AF387ECF1192}" type="datetime1">
              <a:rPr lang="en-US" smtClean="0"/>
              <a:t>7/11/23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5B2FA7-4FDB-5643-811E-7991DEE50B0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2422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83EAF7-2E22-E340-9F3C-12D33B2E71A8}" type="datetime1">
              <a:rPr lang="en-US" smtClean="0"/>
              <a:t>7/11/23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DD8B14-AE1E-054C-8668-93D0F0400A1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5781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495951E-E014-7047-924A-56CA455EC26C}" type="datetime1">
              <a:rPr lang="en-US" smtClean="0"/>
              <a:t>7/11/23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EF0004-A563-C64B-9FAD-6198662E1B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287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900114"/>
            <a:ext cx="10972800" cy="1068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Headline Line One</a:t>
            </a:r>
            <a:br>
              <a:rPr lang="en-US" dirty="0"/>
            </a:br>
            <a:r>
              <a:rPr lang="en-US" dirty="0"/>
              <a:t>Headline Line Two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3022601"/>
            <a:ext cx="10972800" cy="310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0A11B2D1-734E-D645-A03F-161321DF746C}" type="datetime1">
              <a:rPr lang="en-US" smtClean="0"/>
              <a:t>7/11/23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0EF7D53D-272A-624E-BE3D-99D13E2B419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9298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chemeClr val="tx1"/>
          </a:solidFill>
          <a:latin typeface="Arial"/>
          <a:ea typeface="ＭＳ Ｐゴシック" charset="0"/>
          <a:cs typeface="Arial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Arial"/>
          <a:ea typeface="ＭＳ Ｐゴシック" charset="0"/>
          <a:cs typeface="Arial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400" kern="1200">
          <a:solidFill>
            <a:schemeClr val="tx1"/>
          </a:solidFill>
          <a:latin typeface="Arial"/>
          <a:ea typeface="ＭＳ Ｐゴシック" charset="0"/>
          <a:cs typeface="Arial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000" kern="1200">
          <a:solidFill>
            <a:schemeClr val="tx1"/>
          </a:solidFill>
          <a:latin typeface="Arial"/>
          <a:ea typeface="ＭＳ Ｐゴシック" charset="0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tiff"/><Relationship Id="rId5" Type="http://schemas.openxmlformats.org/officeDocument/2006/relationships/image" Target="../media/image22.tiff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jpeg"/><Relationship Id="rId4" Type="http://schemas.openxmlformats.org/officeDocument/2006/relationships/image" Target="../media/image26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tiff"/><Relationship Id="rId4" Type="http://schemas.openxmlformats.org/officeDocument/2006/relationships/image" Target="../media/image29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em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tiff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tiff"/><Relationship Id="rId5" Type="http://schemas.openxmlformats.org/officeDocument/2006/relationships/image" Target="../media/image36.tiff"/><Relationship Id="rId4" Type="http://schemas.openxmlformats.org/officeDocument/2006/relationships/image" Target="../media/image35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iff"/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tiff"/><Relationship Id="rId4" Type="http://schemas.openxmlformats.org/officeDocument/2006/relationships/image" Target="../media/image44.tif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tiff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tiff"/><Relationship Id="rId2" Type="http://schemas.openxmlformats.org/officeDocument/2006/relationships/image" Target="../media/image53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tiff"/><Relationship Id="rId4" Type="http://schemas.openxmlformats.org/officeDocument/2006/relationships/image" Target="../media/image55.tif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57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tif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tiff"/><Relationship Id="rId2" Type="http://schemas.openxmlformats.org/officeDocument/2006/relationships/image" Target="../media/image60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tiff"/><Relationship Id="rId2" Type="http://schemas.openxmlformats.org/officeDocument/2006/relationships/image" Target="../media/image62.tif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tiff"/><Relationship Id="rId2" Type="http://schemas.openxmlformats.org/officeDocument/2006/relationships/image" Target="../media/image64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tif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tiff"/><Relationship Id="rId2" Type="http://schemas.openxmlformats.org/officeDocument/2006/relationships/image" Target="../media/image67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tiff"/><Relationship Id="rId4" Type="http://schemas.openxmlformats.org/officeDocument/2006/relationships/image" Target="../media/image69.tif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tiff"/><Relationship Id="rId2" Type="http://schemas.openxmlformats.org/officeDocument/2006/relationships/image" Target="../media/image71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tiff"/><Relationship Id="rId4" Type="http://schemas.openxmlformats.org/officeDocument/2006/relationships/image" Target="../media/image73.tiff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tiff"/><Relationship Id="rId3" Type="http://schemas.openxmlformats.org/officeDocument/2006/relationships/image" Target="../media/image76.tiff"/><Relationship Id="rId7" Type="http://schemas.openxmlformats.org/officeDocument/2006/relationships/image" Target="../media/image80.tiff"/><Relationship Id="rId2" Type="http://schemas.openxmlformats.org/officeDocument/2006/relationships/image" Target="../media/image75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tiff"/><Relationship Id="rId5" Type="http://schemas.openxmlformats.org/officeDocument/2006/relationships/image" Target="../media/image78.tiff"/><Relationship Id="rId4" Type="http://schemas.openxmlformats.org/officeDocument/2006/relationships/image" Target="../media/image77.tiff"/><Relationship Id="rId9" Type="http://schemas.openxmlformats.org/officeDocument/2006/relationships/image" Target="../media/image82.tif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gif"/><Relationship Id="rId2" Type="http://schemas.openxmlformats.org/officeDocument/2006/relationships/image" Target="../media/image83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gif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tif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tiff"/><Relationship Id="rId2" Type="http://schemas.openxmlformats.org/officeDocument/2006/relationships/image" Target="../media/image87.tif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7" Type="http://schemas.openxmlformats.org/officeDocument/2006/relationships/image" Target="../media/image9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tiff"/><Relationship Id="rId2" Type="http://schemas.openxmlformats.org/officeDocument/2006/relationships/image" Target="../media/image97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tif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tiff"/><Relationship Id="rId4" Type="http://schemas.openxmlformats.org/officeDocument/2006/relationships/image" Target="../media/image8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B98C24-8575-8644-833E-593D27AC502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Nuclear Fuel Concepts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187F49-5DA5-4E46-B793-DAB018625C3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Benjamin Beeler</a:t>
            </a:r>
          </a:p>
          <a:p>
            <a:r>
              <a:rPr lang="en-US" dirty="0"/>
              <a:t>Assistant Professor</a:t>
            </a:r>
          </a:p>
          <a:p>
            <a:r>
              <a:rPr lang="en-US" dirty="0"/>
              <a:t>Department of Nuclear Engineering</a:t>
            </a:r>
          </a:p>
          <a:p>
            <a:r>
              <a:rPr lang="en-US" dirty="0"/>
              <a:t>North Carolina State University</a:t>
            </a:r>
          </a:p>
          <a:p>
            <a:r>
              <a:rPr lang="en-US" dirty="0" err="1"/>
              <a:t>bwbeeler@ncsu.edu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50646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6BA781-7ECE-6641-88BB-68160FD767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Various types of fission products in the fuel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D3BFFA-532D-A248-A8F3-258A223465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</p:spPr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BB16C56-AB5E-3345-B5D1-C17ED6ED40EF}"/>
              </a:ext>
            </a:extLst>
          </p:cNvPr>
          <p:cNvGrpSpPr/>
          <p:nvPr/>
        </p:nvGrpSpPr>
        <p:grpSpPr>
          <a:xfrm>
            <a:off x="2307822" y="2151063"/>
            <a:ext cx="7576356" cy="4387850"/>
            <a:chOff x="1782797" y="1146678"/>
            <a:chExt cx="8720221" cy="520967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6CA30CB-24D3-9D42-9B49-6FF3DE94B7A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82797" y="2202246"/>
              <a:ext cx="3550899" cy="3017788"/>
            </a:xfrm>
            <a:prstGeom prst="rect">
              <a:avLst/>
            </a:prstGeom>
          </p:spPr>
        </p:pic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80E71837-A94D-674A-B3E4-EBEE788289C3}"/>
                </a:ext>
              </a:extLst>
            </p:cNvPr>
            <p:cNvGrpSpPr/>
            <p:nvPr/>
          </p:nvGrpSpPr>
          <p:grpSpPr>
            <a:xfrm>
              <a:off x="3344229" y="4631825"/>
              <a:ext cx="7158789" cy="1724526"/>
              <a:chOff x="1838158" y="5013158"/>
              <a:chExt cx="7158789" cy="1724526"/>
            </a:xfrm>
          </p:grpSpPr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279510D7-9F25-DE47-BCC2-A743D4394290}"/>
                  </a:ext>
                </a:extLst>
              </p:cNvPr>
              <p:cNvSpPr/>
              <p:nvPr/>
            </p:nvSpPr>
            <p:spPr>
              <a:xfrm>
                <a:off x="3903579" y="5434263"/>
                <a:ext cx="5093368" cy="1303421"/>
              </a:xfrm>
              <a:prstGeom prst="roundRect">
                <a:avLst>
                  <a:gd name="adj" fmla="val 10000"/>
                </a:avLst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r>
                  <a:rPr lang="en-US" sz="1400" b="1" dirty="0"/>
                  <a:t>Noble gases (</a:t>
                </a:r>
                <a:r>
                  <a:rPr lang="en-US" sz="1400" b="1" dirty="0" err="1"/>
                  <a:t>Xe</a:t>
                </a:r>
                <a:r>
                  <a:rPr lang="en-US" sz="1400" b="1" dirty="0"/>
                  <a:t>, Kr)</a:t>
                </a:r>
              </a:p>
              <a:p>
                <a:pPr marL="173038" indent="-173038">
                  <a:buFont typeface="Arial"/>
                  <a:buChar char="•"/>
                </a:pPr>
                <a:r>
                  <a:rPr lang="en-US" sz="1400" dirty="0"/>
                  <a:t>Essentially insoluble in the fuel matrix </a:t>
                </a:r>
              </a:p>
              <a:p>
                <a:pPr marL="173038" indent="-173038">
                  <a:buFont typeface="Arial"/>
                  <a:buChar char="•"/>
                </a:pPr>
                <a:r>
                  <a:rPr lang="en-US" sz="1400" dirty="0"/>
                  <a:t>Form either </a:t>
                </a:r>
                <a:r>
                  <a:rPr lang="en-US" sz="1400" dirty="0" err="1"/>
                  <a:t>intragranular</a:t>
                </a:r>
                <a:r>
                  <a:rPr lang="en-US" sz="1400" dirty="0"/>
                  <a:t> (within grain) voids or bubbles or </a:t>
                </a:r>
                <a:r>
                  <a:rPr lang="en-US" sz="1400" dirty="0" err="1"/>
                  <a:t>intergranular</a:t>
                </a:r>
                <a:r>
                  <a:rPr lang="en-US" sz="1400" dirty="0"/>
                  <a:t> (grain boundary) bubbles </a:t>
                </a:r>
              </a:p>
              <a:p>
                <a:pPr marL="173038" indent="-173038">
                  <a:buFont typeface="Arial"/>
                  <a:buChar char="•"/>
                </a:pPr>
                <a:endParaRPr lang="en-US" sz="1400" dirty="0"/>
              </a:p>
            </p:txBody>
          </p:sp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ACEE9338-FC9E-844D-B777-ACB4548A3797}"/>
                  </a:ext>
                </a:extLst>
              </p:cNvPr>
              <p:cNvCxnSpPr>
                <a:stCxn id="7" idx="1"/>
              </p:cNvCxnSpPr>
              <p:nvPr/>
            </p:nvCxnSpPr>
            <p:spPr>
              <a:xfrm flipH="1" flipV="1">
                <a:off x="1838158" y="5013158"/>
                <a:ext cx="2065421" cy="1072816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F524C206-EA46-0741-9CB4-505637424DA3}"/>
                </a:ext>
              </a:extLst>
            </p:cNvPr>
            <p:cNvGrpSpPr/>
            <p:nvPr/>
          </p:nvGrpSpPr>
          <p:grpSpPr>
            <a:xfrm>
              <a:off x="3344229" y="3667961"/>
              <a:ext cx="7158789" cy="1303421"/>
              <a:chOff x="1838158" y="4049294"/>
              <a:chExt cx="7158789" cy="1303421"/>
            </a:xfrm>
          </p:grpSpPr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00776D69-9FD5-1547-B265-F1E13ED02C3E}"/>
                  </a:ext>
                </a:extLst>
              </p:cNvPr>
              <p:cNvSpPr/>
              <p:nvPr/>
            </p:nvSpPr>
            <p:spPr>
              <a:xfrm>
                <a:off x="3903579" y="4049294"/>
                <a:ext cx="5093368" cy="1303421"/>
              </a:xfrm>
              <a:prstGeom prst="roundRect">
                <a:avLst>
                  <a:gd name="adj" fmla="val 10000"/>
                </a:avLst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r>
                  <a:rPr lang="en-US" sz="1400" b="1" dirty="0"/>
                  <a:t>Volatiles (Br, </a:t>
                </a:r>
                <a:r>
                  <a:rPr lang="en-US" sz="1400" b="1" dirty="0" err="1"/>
                  <a:t>Rb</a:t>
                </a:r>
                <a:r>
                  <a:rPr lang="en-US" sz="1400" b="1" dirty="0"/>
                  <a:t>, </a:t>
                </a:r>
                <a:r>
                  <a:rPr lang="en-US" sz="1400" b="1" dirty="0" err="1"/>
                  <a:t>Te</a:t>
                </a:r>
                <a:r>
                  <a:rPr lang="en-US" sz="1400" b="1" dirty="0"/>
                  <a:t>, I and Cs) </a:t>
                </a:r>
              </a:p>
              <a:p>
                <a:pPr marL="173038" indent="-173038">
                  <a:buFont typeface="Arial"/>
                  <a:buChar char="•"/>
                </a:pPr>
                <a:r>
                  <a:rPr lang="en-US" sz="1400" dirty="0"/>
                  <a:t>Exist as gases at high temperatures of the pellet interior </a:t>
                </a:r>
              </a:p>
              <a:p>
                <a:pPr marL="173038" indent="-173038">
                  <a:buFont typeface="Arial"/>
                  <a:buChar char="•"/>
                </a:pPr>
                <a:r>
                  <a:rPr lang="en-US" sz="1400" dirty="0"/>
                  <a:t>Also exist as solids at the cooler pellet exterior</a:t>
                </a:r>
              </a:p>
            </p:txBody>
          </p: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C0BB876E-2031-AE4C-8420-2C7E0A495BC0}"/>
                  </a:ext>
                </a:extLst>
              </p:cNvPr>
              <p:cNvCxnSpPr>
                <a:stCxn id="10" idx="1"/>
              </p:cNvCxnSpPr>
              <p:nvPr/>
            </p:nvCxnSpPr>
            <p:spPr>
              <a:xfrm flipH="1">
                <a:off x="1838158" y="4701005"/>
                <a:ext cx="2065421" cy="312153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C5BDDD7F-BCCE-FD46-9E84-0A204250B574}"/>
                </a:ext>
              </a:extLst>
            </p:cNvPr>
            <p:cNvGrpSpPr/>
            <p:nvPr/>
          </p:nvGrpSpPr>
          <p:grpSpPr>
            <a:xfrm>
              <a:off x="3885650" y="2827088"/>
              <a:ext cx="6617368" cy="755316"/>
              <a:chOff x="2379579" y="3208421"/>
              <a:chExt cx="6617368" cy="755316"/>
            </a:xfrm>
          </p:grpSpPr>
          <p:sp>
            <p:nvSpPr>
              <p:cNvPr id="13" name="Rounded Rectangle 12">
                <a:extLst>
                  <a:ext uri="{FF2B5EF4-FFF2-40B4-BE49-F238E27FC236}">
                    <a16:creationId xmlns:a16="http://schemas.microsoft.com/office/drawing/2014/main" id="{353FD2B6-2B0A-1246-9EC9-3EB0EDFD65A4}"/>
                  </a:ext>
                </a:extLst>
              </p:cNvPr>
              <p:cNvSpPr/>
              <p:nvPr/>
            </p:nvSpPr>
            <p:spPr>
              <a:xfrm>
                <a:off x="3903579" y="3208421"/>
                <a:ext cx="5093368" cy="755316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r>
                  <a:rPr lang="en-US" sz="1400" b="1" dirty="0"/>
                  <a:t>Metals (Mo, </a:t>
                </a:r>
                <a:r>
                  <a:rPr lang="en-US" sz="1400" b="1" dirty="0" err="1"/>
                  <a:t>Ru</a:t>
                </a:r>
                <a:r>
                  <a:rPr lang="en-US" sz="1400" b="1" dirty="0"/>
                  <a:t>, </a:t>
                </a:r>
                <a:r>
                  <a:rPr lang="en-US" sz="1400" b="1" dirty="0" err="1"/>
                  <a:t>Pd</a:t>
                </a:r>
                <a:r>
                  <a:rPr lang="en-US" sz="1400" b="1" dirty="0"/>
                  <a:t>, and </a:t>
                </a:r>
                <a:r>
                  <a:rPr lang="en-US" sz="1400" b="1" dirty="0" err="1"/>
                  <a:t>Tc</a:t>
                </a:r>
                <a:r>
                  <a:rPr lang="en-US" sz="1400" b="1" dirty="0"/>
                  <a:t>) </a:t>
                </a:r>
              </a:p>
              <a:p>
                <a:pPr marL="173038" indent="-173038">
                  <a:buFont typeface="Arial"/>
                  <a:buChar char="•"/>
                </a:pPr>
                <a:r>
                  <a:rPr lang="en-US" sz="1400" dirty="0"/>
                  <a:t>Form metallic precipitates</a:t>
                </a:r>
              </a:p>
            </p:txBody>
          </p: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A9EE72CD-82B6-284E-909E-18E4D3BB98EF}"/>
                  </a:ext>
                </a:extLst>
              </p:cNvPr>
              <p:cNvCxnSpPr>
                <a:stCxn id="13" idx="1"/>
              </p:cNvCxnSpPr>
              <p:nvPr/>
            </p:nvCxnSpPr>
            <p:spPr>
              <a:xfrm flipH="1" flipV="1">
                <a:off x="2379579" y="3208421"/>
                <a:ext cx="1524000" cy="377658"/>
              </a:xfrm>
              <a:prstGeom prst="straightConnector1">
                <a:avLst/>
              </a:prstGeom>
              <a:ln>
                <a:solidFill>
                  <a:schemeClr val="tx2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6566A03F-3F0F-9C4C-824F-17969C31C307}"/>
                </a:ext>
              </a:extLst>
            </p:cNvPr>
            <p:cNvGrpSpPr/>
            <p:nvPr/>
          </p:nvGrpSpPr>
          <p:grpSpPr>
            <a:xfrm>
              <a:off x="4340176" y="1996909"/>
              <a:ext cx="6162842" cy="755316"/>
              <a:chOff x="2834105" y="2378242"/>
              <a:chExt cx="6162842" cy="755316"/>
            </a:xfrm>
          </p:grpSpPr>
          <p:sp>
            <p:nvSpPr>
              <p:cNvPr id="16" name="Rounded Rectangle 15">
                <a:extLst>
                  <a:ext uri="{FF2B5EF4-FFF2-40B4-BE49-F238E27FC236}">
                    <a16:creationId xmlns:a16="http://schemas.microsoft.com/office/drawing/2014/main" id="{CB9CC1C6-BE85-CD49-A288-086BFB5FE403}"/>
                  </a:ext>
                </a:extLst>
              </p:cNvPr>
              <p:cNvSpPr/>
              <p:nvPr/>
            </p:nvSpPr>
            <p:spPr>
              <a:xfrm>
                <a:off x="3903579" y="2378242"/>
                <a:ext cx="5093368" cy="755316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r>
                  <a:rPr lang="en-US" sz="1400" b="1" dirty="0"/>
                  <a:t>Insoluble oxides (</a:t>
                </a:r>
                <a:r>
                  <a:rPr lang="en-US" sz="1400" b="1" dirty="0" err="1"/>
                  <a:t>Zr</a:t>
                </a:r>
                <a:r>
                  <a:rPr lang="en-US" sz="1400" b="1" dirty="0"/>
                  <a:t>, Ba and </a:t>
                </a:r>
                <a:r>
                  <a:rPr lang="en-US" sz="1400" b="1" dirty="0" err="1"/>
                  <a:t>Sr</a:t>
                </a:r>
                <a:r>
                  <a:rPr lang="en-US" sz="1400" b="1" dirty="0"/>
                  <a:t>) </a:t>
                </a:r>
              </a:p>
              <a:p>
                <a:pPr marL="173038" indent="-173038">
                  <a:buFont typeface="Arial"/>
                  <a:buChar char="•"/>
                </a:pPr>
                <a:r>
                  <a:rPr lang="en-US" sz="1400" dirty="0"/>
                  <a:t>Form insoluble oxides in the fluorite lattice</a:t>
                </a:r>
              </a:p>
            </p:txBody>
          </p: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8DA1B70E-5C6D-DE45-A2B5-BE638A5A33D6}"/>
                  </a:ext>
                </a:extLst>
              </p:cNvPr>
              <p:cNvCxnSpPr>
                <a:stCxn id="16" idx="1"/>
              </p:cNvCxnSpPr>
              <p:nvPr/>
            </p:nvCxnSpPr>
            <p:spPr>
              <a:xfrm flipH="1">
                <a:off x="2834105" y="2755900"/>
                <a:ext cx="1069474" cy="104942"/>
              </a:xfrm>
              <a:prstGeom prst="straightConnector1">
                <a:avLst/>
              </a:prstGeom>
              <a:ln>
                <a:solidFill>
                  <a:schemeClr val="tx2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127D186B-09FE-5445-812E-A8F63FB322B3}"/>
                </a:ext>
              </a:extLst>
            </p:cNvPr>
            <p:cNvGrpSpPr/>
            <p:nvPr/>
          </p:nvGrpSpPr>
          <p:grpSpPr>
            <a:xfrm>
              <a:off x="3411071" y="1146678"/>
              <a:ext cx="7091947" cy="1332831"/>
              <a:chOff x="1905000" y="1528011"/>
              <a:chExt cx="7091947" cy="1332831"/>
            </a:xfrm>
          </p:grpSpPr>
          <p:sp>
            <p:nvSpPr>
              <p:cNvPr id="19" name="Rounded Rectangle 18">
                <a:extLst>
                  <a:ext uri="{FF2B5EF4-FFF2-40B4-BE49-F238E27FC236}">
                    <a16:creationId xmlns:a16="http://schemas.microsoft.com/office/drawing/2014/main" id="{DF5E3AD6-3FB0-8546-833C-D67488532FF1}"/>
                  </a:ext>
                </a:extLst>
              </p:cNvPr>
              <p:cNvSpPr/>
              <p:nvPr/>
            </p:nvSpPr>
            <p:spPr>
              <a:xfrm>
                <a:off x="3903579" y="1528011"/>
                <a:ext cx="5093368" cy="755316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r>
                  <a:rPr lang="en-US" sz="1400" b="1" dirty="0"/>
                  <a:t>Soluble oxides (Y, La and the rare earths) </a:t>
                </a:r>
              </a:p>
              <a:p>
                <a:pPr marL="173038" indent="-173038">
                  <a:buFont typeface="Arial"/>
                  <a:buChar char="•"/>
                </a:pPr>
                <a:r>
                  <a:rPr lang="en-US" sz="1400" dirty="0"/>
                  <a:t>Dissolved in the </a:t>
                </a:r>
                <a:r>
                  <a:rPr lang="en-US" sz="1400" dirty="0" err="1"/>
                  <a:t>cation</a:t>
                </a:r>
                <a:r>
                  <a:rPr lang="en-US" sz="1400" dirty="0"/>
                  <a:t> </a:t>
                </a:r>
                <a:r>
                  <a:rPr lang="en-US" sz="1400" dirty="0" err="1"/>
                  <a:t>sublattice</a:t>
                </a:r>
                <a:endParaRPr lang="en-US" sz="1400" dirty="0"/>
              </a:p>
            </p:txBody>
          </p: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8176EAFF-45AE-3447-82D4-2D53B9799433}"/>
                  </a:ext>
                </a:extLst>
              </p:cNvPr>
              <p:cNvCxnSpPr>
                <a:stCxn id="19" idx="1"/>
              </p:cNvCxnSpPr>
              <p:nvPr/>
            </p:nvCxnSpPr>
            <p:spPr>
              <a:xfrm flipH="1">
                <a:off x="1905000" y="1905669"/>
                <a:ext cx="1998579" cy="955173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801976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829A2-EAD2-8C44-994E-CAB0E9BF42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Fission products impact the behavior of the fuel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D55737-F925-9D41-944D-E3BFC88E3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DF4896-DF3F-754B-8F1E-F4527D595A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4559" y="1988111"/>
            <a:ext cx="7702882" cy="4733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0436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7C0FAE-A0A0-6F97-9062-4698AA7B14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Fission Gas Release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3E2DE5-9F5A-8465-EB70-5C5BEFCEC5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863969"/>
            <a:ext cx="10972800" cy="4262196"/>
          </a:xfrm>
        </p:spPr>
        <p:txBody>
          <a:bodyPr/>
          <a:lstStyle/>
          <a:p>
            <a:r>
              <a:rPr lang="en-US" sz="2200" dirty="0"/>
              <a:t>Fission gases (Xe, Kr) are released in a process composed of three stages in UO2</a:t>
            </a:r>
          </a:p>
          <a:p>
            <a:r>
              <a:rPr lang="en-US" sz="2200" dirty="0"/>
              <a:t>Stage 1: Gas atoms are produced throughout the fuel due to fission and diffuse towards grain boundaries</a:t>
            </a:r>
          </a:p>
          <a:p>
            <a:r>
              <a:rPr lang="en-US" sz="2200" dirty="0"/>
              <a:t>Stage 2: Gas bubbles nucleate on grain boundaries, growing and interconnecting</a:t>
            </a:r>
          </a:p>
          <a:p>
            <a:r>
              <a:rPr lang="en-US" sz="2200" dirty="0"/>
              <a:t>Stage 3: Gas travels through interconnected bubbles to a free surface</a:t>
            </a:r>
          </a:p>
          <a:p>
            <a:endParaRPr lang="en-US" sz="2200" dirty="0"/>
          </a:p>
          <a:p>
            <a:endParaRPr lang="en-US" sz="2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3B9D5A-D764-1A53-3371-ED86E9700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066020-BBBC-0474-4902-1A1CE5FFB0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4160176"/>
            <a:ext cx="6696636" cy="179303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9CEB067-EADB-67B5-7E28-7DF793EAAC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9376" y="4013655"/>
            <a:ext cx="2880694" cy="21125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536280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E0BB5-5691-CF40-BD95-A569CE25B5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Advanced Fuel Types and Associated Reactor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A8FEC6-7C37-DF41-A129-E173911DFD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Mixed Oxide (MOX) and Accident tolerant fuel (ATF) – Light Water Reactors</a:t>
            </a:r>
          </a:p>
          <a:p>
            <a:r>
              <a:rPr lang="en-US" dirty="0" err="1"/>
              <a:t>UZr</a:t>
            </a:r>
            <a:r>
              <a:rPr lang="en-US" dirty="0"/>
              <a:t> – Sodium Cooled Fast Reactors</a:t>
            </a:r>
          </a:p>
          <a:p>
            <a:r>
              <a:rPr lang="en-US" dirty="0"/>
              <a:t>UMo – Research Reactors </a:t>
            </a:r>
          </a:p>
          <a:p>
            <a:r>
              <a:rPr lang="en-US" dirty="0"/>
              <a:t>UC/UCO – High Temperature Gas Reactors</a:t>
            </a:r>
          </a:p>
          <a:p>
            <a:r>
              <a:rPr lang="en-US" dirty="0"/>
              <a:t>UF4/UCl3 – Molten Salt Reactors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2A0CBB-21D2-4D4A-B0DE-65EBA9176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8569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not use pure uranium metal?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750251"/>
            <a:ext cx="6483582" cy="3190828"/>
          </a:xfrm>
        </p:spPr>
        <p:txBody>
          <a:bodyPr>
            <a:noAutofit/>
          </a:bodyPr>
          <a:lstStyle/>
          <a:p>
            <a:r>
              <a:rPr lang="en-US" sz="2200" dirty="0"/>
              <a:t>Pure uranium has three solid phases</a:t>
            </a:r>
          </a:p>
          <a:p>
            <a:pPr lvl="1"/>
            <a:r>
              <a:rPr lang="en-US" sz="2200" dirty="0"/>
              <a:t>α-phase is orthorhombic</a:t>
            </a:r>
          </a:p>
          <a:p>
            <a:pPr lvl="1"/>
            <a:r>
              <a:rPr lang="en-US" sz="2200" dirty="0"/>
              <a:t>β-phase is tetragonal</a:t>
            </a:r>
          </a:p>
          <a:p>
            <a:pPr lvl="1"/>
            <a:r>
              <a:rPr lang="en-US" sz="2200" dirty="0">
                <a:latin typeface="Symbol" pitchFamily="2" charset="2"/>
              </a:rPr>
              <a:t>g</a:t>
            </a:r>
            <a:r>
              <a:rPr lang="en-US" sz="2200" dirty="0"/>
              <a:t>-phase is body-centered cubic</a:t>
            </a:r>
          </a:p>
          <a:p>
            <a:pPr lvl="1"/>
            <a:r>
              <a:rPr lang="en-US" sz="2200" dirty="0"/>
              <a:t>During thermal cycling, pure uranium</a:t>
            </a:r>
            <a:br>
              <a:rPr lang="en-US" sz="2200" dirty="0"/>
            </a:br>
            <a:r>
              <a:rPr lang="en-US" sz="2200" dirty="0"/>
              <a:t>dramatically swells</a:t>
            </a:r>
          </a:p>
          <a:p>
            <a:pPr lvl="1"/>
            <a:r>
              <a:rPr lang="el-GR" sz="2200" dirty="0"/>
              <a:t>α</a:t>
            </a:r>
            <a:r>
              <a:rPr lang="en-US" sz="2200" dirty="0"/>
              <a:t>-U has both anisotropic thermal expansion and anisotropic irradiation growth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0352" y="4941079"/>
            <a:ext cx="3558468" cy="154233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25062" y="4814907"/>
            <a:ext cx="1586296" cy="143362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03950" y="4772033"/>
            <a:ext cx="2117720" cy="14764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99F4AB2-CDCB-BC45-AFE3-BE52D99D844D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15174" y="1750251"/>
            <a:ext cx="3790070" cy="2909950"/>
          </a:xfrm>
          <a:prstGeom prst="rect">
            <a:avLst/>
          </a:prstGeom>
        </p:spPr>
      </p:pic>
      <p:pic>
        <p:nvPicPr>
          <p:cNvPr id="14" name="Picture 13" descr="C:\Users\beeler\Desktop\work\e_d_pic.tif">
            <a:extLst>
              <a:ext uri="{FF2B5EF4-FFF2-40B4-BE49-F238E27FC236}">
                <a16:creationId xmlns:a16="http://schemas.microsoft.com/office/drawing/2014/main" id="{232D1464-92D3-644E-AD03-9506C4389731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7729"/>
          <a:stretch/>
        </p:blipFill>
        <p:spPr bwMode="auto">
          <a:xfrm>
            <a:off x="10522025" y="4729829"/>
            <a:ext cx="1360730" cy="137368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783100-C28A-D440-BDFF-BD70AE2550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9951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308B5B-C3C6-0046-A7FC-AC7B4BC52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Mixed Oxides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C0CE87-399D-1641-BB35-A0279B0AE6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825781"/>
            <a:ext cx="7824395" cy="3965670"/>
          </a:xfrm>
        </p:spPr>
        <p:txBody>
          <a:bodyPr/>
          <a:lstStyle/>
          <a:p>
            <a:r>
              <a:rPr lang="en-US" sz="2200" dirty="0"/>
              <a:t>UO2 can be combined with PuO2 for a mixed oxide (MOX) fuel for use in fast reactors</a:t>
            </a:r>
          </a:p>
          <a:p>
            <a:pPr lvl="1"/>
            <a:r>
              <a:rPr lang="en-US" sz="2200" dirty="0"/>
              <a:t>fast reactor uses higher energy neutrons</a:t>
            </a:r>
          </a:p>
          <a:p>
            <a:r>
              <a:rPr lang="en-US" sz="2200" dirty="0"/>
              <a:t>Allows to burn excess weapons grade plutonium, or breed additional fuel isotopes</a:t>
            </a:r>
          </a:p>
          <a:p>
            <a:r>
              <a:rPr lang="en-US" sz="2200" dirty="0"/>
              <a:t>Less common is inclusion of minor actinides in MOX to burn waste</a:t>
            </a:r>
          </a:p>
          <a:p>
            <a:r>
              <a:rPr lang="en-US" sz="2200" dirty="0"/>
              <a:t>~30 reactors in Europe currently utilize a partial MOX core</a:t>
            </a:r>
          </a:p>
          <a:p>
            <a:r>
              <a:rPr lang="en-US" sz="2200" dirty="0"/>
              <a:t>Similar behavior to UO2, but different neutronics, fission gas release, thermal conductivity, etc.</a:t>
            </a:r>
          </a:p>
          <a:p>
            <a:endParaRPr lang="en-US" sz="2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E645FF-8447-7742-9B0B-E489B4B6C1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0146FD-06A8-F749-BB40-B0400BE9AF4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49910" y="2085309"/>
            <a:ext cx="3452904" cy="3446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4880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67F4A-AF1A-E043-BC1B-FDC0187D3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Accident Tolerant Fuel/Advanced Technology Fuel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8AA233-3512-8F40-88F2-D86740FD7D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860950"/>
            <a:ext cx="6581775" cy="396567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Cr-doped UO2</a:t>
            </a:r>
          </a:p>
          <a:p>
            <a:pPr lvl="1"/>
            <a:r>
              <a:rPr lang="en-US" dirty="0"/>
              <a:t>Larger grain size, theoretically reduced fission gas release</a:t>
            </a:r>
          </a:p>
          <a:p>
            <a:pPr lvl="1"/>
            <a:r>
              <a:rPr lang="en-US" dirty="0"/>
              <a:t>Cr changes the O potential present within the fuel, changing defect concentrations and mobilities</a:t>
            </a:r>
          </a:p>
          <a:p>
            <a:r>
              <a:rPr lang="en-US" dirty="0"/>
              <a:t>Coatings or alternate claddings – </a:t>
            </a:r>
            <a:r>
              <a:rPr lang="en-US" dirty="0" err="1"/>
              <a:t>FeCrAl</a:t>
            </a:r>
            <a:r>
              <a:rPr lang="en-US" dirty="0"/>
              <a:t> or </a:t>
            </a:r>
            <a:r>
              <a:rPr lang="en-US" dirty="0" err="1"/>
              <a:t>SiC</a:t>
            </a:r>
            <a:endParaRPr lang="en-US" dirty="0"/>
          </a:p>
          <a:p>
            <a:pPr lvl="1"/>
            <a:r>
              <a:rPr lang="en-US" dirty="0"/>
              <a:t>Improved radiation resistance, corrosion resistance, etc.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131B4A-F2E5-2943-9710-0E64398E0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945832C-D098-C24F-808B-AF72981A44E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6618" y="1860950"/>
            <a:ext cx="2355382" cy="186117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1BE23A2-F653-0A4D-A0B4-F879CF2B9D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7832560" y="1455218"/>
            <a:ext cx="1810080" cy="2537344"/>
          </a:xfrm>
          <a:prstGeom prst="rect">
            <a:avLst/>
          </a:prstGeom>
        </p:spPr>
      </p:pic>
      <p:pic>
        <p:nvPicPr>
          <p:cNvPr id="1026" name="Picture 2" descr="Structure of Triplex SiC Composite Cladding.">
            <a:extLst>
              <a:ext uri="{FF2B5EF4-FFF2-40B4-BE49-F238E27FC236}">
                <a16:creationId xmlns:a16="http://schemas.microsoft.com/office/drawing/2014/main" id="{EA63AFCD-9C5B-82AF-46CA-76F3D55BEA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5191" y="4063612"/>
            <a:ext cx="3818884" cy="1981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92538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B2514B4-1FBF-8743-A23B-8CF0D4BB989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98144" y="4143330"/>
            <a:ext cx="2174317" cy="23130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348D509-03D6-0846-A336-5E0070D1F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Uranium-Zirconium (UZr)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F046E4-CC4C-4342-B640-6324DE8AA4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864538"/>
            <a:ext cx="6217920" cy="4261627"/>
          </a:xfrm>
        </p:spPr>
        <p:txBody>
          <a:bodyPr/>
          <a:lstStyle/>
          <a:p>
            <a:r>
              <a:rPr lang="en-US" sz="2000" dirty="0"/>
              <a:t>Utilized in sodium cooled fast reactors (SFRs) - EBR I, EBR II</a:t>
            </a:r>
          </a:p>
          <a:p>
            <a:r>
              <a:rPr lang="en-US" sz="2000" dirty="0"/>
              <a:t>Varied crystal structure and compositional environment</a:t>
            </a:r>
          </a:p>
          <a:p>
            <a:r>
              <a:rPr lang="en-US" sz="2000" dirty="0"/>
              <a:t>Easily alloyed with Pu, minor actinides (MA)</a:t>
            </a:r>
          </a:p>
          <a:p>
            <a:r>
              <a:rPr lang="en-US" sz="2000" dirty="0"/>
              <a:t>Can function as a breeder/burner fuel</a:t>
            </a:r>
          </a:p>
          <a:p>
            <a:r>
              <a:rPr lang="en-US" sz="2000" dirty="0"/>
              <a:t>Sodium coolant</a:t>
            </a:r>
          </a:p>
          <a:p>
            <a:r>
              <a:rPr lang="en-US" sz="2000" dirty="0"/>
              <a:t>Fe-based cladding</a:t>
            </a:r>
          </a:p>
          <a:p>
            <a:r>
              <a:rPr lang="en-US" sz="2000" dirty="0"/>
              <a:t>Alloy with Zr to increase the melting point and to stabilize the high temperature body-centered cubic phase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8B2B0A-BDAE-BD42-AD4E-AF72EAF23F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2777" y="1104312"/>
            <a:ext cx="4042777" cy="2885073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5BD52D-BF81-B74B-8709-0019DD34F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DD77C6B-7576-8141-8527-C9F832383670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07323" y="4210678"/>
            <a:ext cx="2854052" cy="2145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0105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8D509-03D6-0846-A336-5E0070D1F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Uranium-Zirconium (UZr)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F046E4-CC4C-4342-B640-6324DE8AA4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740490"/>
            <a:ext cx="6217920" cy="4385675"/>
          </a:xfrm>
        </p:spPr>
        <p:txBody>
          <a:bodyPr/>
          <a:lstStyle/>
          <a:p>
            <a:r>
              <a:rPr lang="en-US" sz="2000" dirty="0"/>
              <a:t>Phenomena of interest</a:t>
            </a:r>
          </a:p>
          <a:p>
            <a:pPr lvl="1"/>
            <a:r>
              <a:rPr lang="en-US" sz="2000" dirty="0"/>
              <a:t>30-50% swelling</a:t>
            </a:r>
          </a:p>
          <a:p>
            <a:pPr lvl="1"/>
            <a:r>
              <a:rPr lang="en-US" sz="2000" dirty="0"/>
              <a:t>Constituent redistribution</a:t>
            </a:r>
          </a:p>
          <a:p>
            <a:pPr lvl="1"/>
            <a:r>
              <a:rPr lang="en-US" sz="2000" dirty="0"/>
              <a:t>Alpha tearing</a:t>
            </a:r>
          </a:p>
          <a:p>
            <a:pPr lvl="1"/>
            <a:r>
              <a:rPr lang="en-US" sz="2000" dirty="0"/>
              <a:t>FCCI</a:t>
            </a:r>
          </a:p>
          <a:p>
            <a:r>
              <a:rPr lang="en-US" sz="2000" dirty="0"/>
              <a:t>Good: High thermal conductivity; Stability to high burnups (&gt; 20%); Flexible composition; Inherent safety- negative reactivity feedback, etc.</a:t>
            </a:r>
          </a:p>
          <a:p>
            <a:r>
              <a:rPr lang="en-US" sz="2000" dirty="0"/>
              <a:t>Bad: Low melting point; Dramatic fuel swelling that must be accounted for; Incredibly complex microstructures; Fuel-Clad Chemical Interaction, Easily oxidized, etc.</a:t>
            </a:r>
          </a:p>
          <a:p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endParaRPr lang="en-US" sz="20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5BD52D-BF81-B74B-8709-0019DD34F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67EBF1A-E495-C345-933E-FC0BA481BE3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42580" y="3715176"/>
            <a:ext cx="2800495" cy="282373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529F95C-ED2A-3E10-D528-CEE2542F20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1107" y="826796"/>
            <a:ext cx="4843443" cy="2886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2963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Content Placeholder 5">
            <a:extLst>
              <a:ext uri="{FF2B5EF4-FFF2-40B4-BE49-F238E27FC236}">
                <a16:creationId xmlns:a16="http://schemas.microsoft.com/office/drawing/2014/main" id="{9545B762-2BF9-AF48-ADAF-3DBEE7132CD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2821" y="4214408"/>
            <a:ext cx="4242834" cy="23245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E273EFB-E600-DA42-88E7-BBC40906E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Uranium-Molybdenum (UMo)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0E043-2BA5-F243-9F66-7B08B6BFF7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106" y="1592317"/>
            <a:ext cx="5627894" cy="4341854"/>
          </a:xfrm>
        </p:spPr>
        <p:txBody>
          <a:bodyPr/>
          <a:lstStyle/>
          <a:p>
            <a:r>
              <a:rPr lang="en-US" sz="2000" dirty="0"/>
              <a:t>New fuel being qualified for research reactors</a:t>
            </a:r>
          </a:p>
          <a:p>
            <a:r>
              <a:rPr lang="en-US" sz="2000" dirty="0"/>
              <a:t>Fuel foil, with </a:t>
            </a:r>
            <a:r>
              <a:rPr lang="en-US" sz="2000" dirty="0" err="1"/>
              <a:t>Zr</a:t>
            </a:r>
            <a:r>
              <a:rPr lang="en-US" sz="2000" dirty="0"/>
              <a:t> diffusion barrier, Al cladding</a:t>
            </a:r>
          </a:p>
          <a:p>
            <a:r>
              <a:rPr lang="en-US" sz="2000" dirty="0"/>
              <a:t>Will be utilized in ATR, NBSR, MITR, MURR</a:t>
            </a:r>
          </a:p>
          <a:p>
            <a:r>
              <a:rPr lang="en-US" sz="2000" dirty="0"/>
              <a:t>Phenomena: Decomposition; Fission Gas Superlattice; Recrystallization; Interdiffusion region; Carbides</a:t>
            </a:r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F8762E-8366-4A4E-8F18-C58DFB9C1C8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24597" y="1338498"/>
            <a:ext cx="2841176" cy="109508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7B48C3C-BD4C-274F-85FA-6BC2F85E93B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71000" y="2642495"/>
            <a:ext cx="2207629" cy="169306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C552C81-4570-9D44-A499-6E30787AA3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29185" y="4510425"/>
            <a:ext cx="2032000" cy="203200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8917E0B-3747-4F40-9F15-1FE995A5404A}"/>
              </a:ext>
            </a:extLst>
          </p:cNvPr>
          <p:cNvCxnSpPr>
            <a:cxnSpLocks/>
          </p:cNvCxnSpPr>
          <p:nvPr/>
        </p:nvCxnSpPr>
        <p:spPr>
          <a:xfrm>
            <a:off x="9575260" y="3859449"/>
            <a:ext cx="564204" cy="114786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D13480F-6AE8-674B-A582-801324E89DAE}"/>
              </a:ext>
            </a:extLst>
          </p:cNvPr>
          <p:cNvCxnSpPr>
            <a:cxnSpLocks/>
          </p:cNvCxnSpPr>
          <p:nvPr/>
        </p:nvCxnSpPr>
        <p:spPr>
          <a:xfrm flipH="1">
            <a:off x="10285540" y="4248555"/>
            <a:ext cx="343625" cy="83657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8327A57-1572-624A-8719-6B5BD57040F1}"/>
              </a:ext>
            </a:extLst>
          </p:cNvPr>
          <p:cNvCxnSpPr>
            <a:cxnSpLocks/>
          </p:cNvCxnSpPr>
          <p:nvPr/>
        </p:nvCxnSpPr>
        <p:spPr>
          <a:xfrm flipH="1">
            <a:off x="10457353" y="1886042"/>
            <a:ext cx="538145" cy="101388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2BBEAE2A-312B-FE45-A077-43629120B1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09487" y="354723"/>
            <a:ext cx="2514600" cy="1003300"/>
          </a:xfrm>
          <a:prstGeom prst="rect">
            <a:avLst/>
          </a:prstGeom>
        </p:spPr>
      </p:pic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2A69DAA8-5FB1-9D49-B11A-4616557FF7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621DD79-9C27-D04E-868B-05C6031FA808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44907" y="4367095"/>
            <a:ext cx="3981825" cy="222687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0DD1060-4521-304F-9F59-EA587A0DC43C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36756" y="1663873"/>
            <a:ext cx="2451113" cy="2396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9494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F2106-F896-96D5-0102-61424DB8C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am I?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962D5E-9830-FB32-45A4-A74F83FC27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From rural western Kentucky</a:t>
            </a:r>
          </a:p>
          <a:p>
            <a:r>
              <a:rPr lang="en-US" dirty="0"/>
              <a:t>PhD in Nuclear Engineering from Georgia Tech</a:t>
            </a:r>
          </a:p>
          <a:p>
            <a:r>
              <a:rPr lang="en-US" dirty="0"/>
              <a:t>Worked at Idaho National Laboratory before joining NCSU 4 years ago</a:t>
            </a:r>
          </a:p>
          <a:p>
            <a:endParaRPr lang="en-US" dirty="0"/>
          </a:p>
          <a:p>
            <a:r>
              <a:rPr lang="en-US" dirty="0"/>
              <a:t>I am a computational nuclear materials scientist</a:t>
            </a:r>
          </a:p>
          <a:p>
            <a:pPr lvl="1"/>
            <a:r>
              <a:rPr lang="en-US" dirty="0"/>
              <a:t>Computational tools</a:t>
            </a:r>
          </a:p>
          <a:p>
            <a:pPr lvl="1"/>
            <a:r>
              <a:rPr lang="en-US" dirty="0"/>
              <a:t>Geared for material science research</a:t>
            </a:r>
          </a:p>
          <a:p>
            <a:pPr lvl="1"/>
            <a:r>
              <a:rPr lang="en-US" dirty="0"/>
              <a:t>Applied to nuclear materials (especially advanced fuels)</a:t>
            </a:r>
          </a:p>
          <a:p>
            <a:pPr lvl="1"/>
            <a:r>
              <a:rPr lang="en-US" dirty="0"/>
              <a:t>Spans physics, chemistry, and engineering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954F89-493A-B57C-3D6E-FCF2C6D9C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4996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3D9FA-2A73-A348-AADF-DAA4DA9C26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TRISO Particle Reactors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EFC75E-6B7B-AA45-A036-ED0560405D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876097"/>
            <a:ext cx="7286513" cy="4250068"/>
          </a:xfrm>
        </p:spPr>
        <p:txBody>
          <a:bodyPr/>
          <a:lstStyle/>
          <a:p>
            <a:r>
              <a:rPr lang="en-US" sz="2200" dirty="0"/>
              <a:t>High temperature gas reactors (HTGRs) or molten salt reactors (MSRs) can utilize TRISO particles as the fuel source</a:t>
            </a:r>
          </a:p>
          <a:p>
            <a:r>
              <a:rPr lang="en-US" sz="2200" dirty="0"/>
              <a:t>Pebble bed and prismatic types of HTGRs</a:t>
            </a:r>
          </a:p>
          <a:p>
            <a:r>
              <a:rPr lang="en-US" sz="2200" dirty="0"/>
              <a:t>Particles are agglomerated with graphite into a larger pebble, or into a cylindrical block</a:t>
            </a:r>
          </a:p>
          <a:p>
            <a:r>
              <a:rPr lang="en-US" sz="2200" dirty="0"/>
              <a:t>Current designs utilize UCO (in the US), which is a heterogeneous mixture of UO2 and UC fuel</a:t>
            </a:r>
          </a:p>
          <a:p>
            <a:r>
              <a:rPr lang="en-US" sz="2200" dirty="0"/>
              <a:t>Helium cooled gas or molten salt cooled</a:t>
            </a:r>
          </a:p>
          <a:p>
            <a:endParaRPr lang="en-US" sz="2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94DEFD-4DD3-114E-AEF7-83117969C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AF3C4E-AAF9-F241-BEE7-1D88AC153F8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45098" y="914445"/>
            <a:ext cx="3399107" cy="263619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2F9DB53-13F3-434E-BB6F-25AEDBEE524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92595" y="3716145"/>
            <a:ext cx="4315037" cy="2636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7533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2F2C7-59DC-634E-B55F-9EF7B364C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UC/UCO TRISO Fuels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38D99-BAF9-F543-9EC9-EB546BF1D3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788160"/>
            <a:ext cx="5779477" cy="4683760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TRISO: </a:t>
            </a:r>
            <a:r>
              <a:rPr lang="en-US" dirty="0" err="1"/>
              <a:t>TRistructural</a:t>
            </a:r>
            <a:r>
              <a:rPr lang="en-US" dirty="0"/>
              <a:t> </a:t>
            </a:r>
            <a:r>
              <a:rPr lang="en-US" dirty="0" err="1"/>
              <a:t>ISOtropic</a:t>
            </a:r>
            <a:r>
              <a:rPr lang="en-US" dirty="0"/>
              <a:t> particle fuel</a:t>
            </a:r>
          </a:p>
          <a:p>
            <a:r>
              <a:rPr lang="en-US" dirty="0"/>
              <a:t>Layered fuel in mm-sized particles</a:t>
            </a:r>
          </a:p>
          <a:p>
            <a:r>
              <a:rPr lang="en-US" dirty="0"/>
              <a:t>Layers:</a:t>
            </a:r>
          </a:p>
          <a:p>
            <a:pPr lvl="1"/>
            <a:r>
              <a:rPr lang="en-US" dirty="0"/>
              <a:t>Fuel Kernel</a:t>
            </a:r>
          </a:p>
          <a:p>
            <a:pPr lvl="1"/>
            <a:r>
              <a:rPr lang="en-US" dirty="0"/>
              <a:t>Buffer</a:t>
            </a:r>
          </a:p>
          <a:p>
            <a:pPr lvl="1"/>
            <a:r>
              <a:rPr lang="en-US" dirty="0"/>
              <a:t>Inner </a:t>
            </a:r>
            <a:r>
              <a:rPr lang="en-US" dirty="0" err="1"/>
              <a:t>Pyrolitic</a:t>
            </a:r>
            <a:r>
              <a:rPr lang="en-US" dirty="0"/>
              <a:t> Carbon (</a:t>
            </a:r>
            <a:r>
              <a:rPr lang="en-US" dirty="0" err="1"/>
              <a:t>IPyC</a:t>
            </a:r>
            <a:r>
              <a:rPr lang="en-US" dirty="0"/>
              <a:t>)</a:t>
            </a:r>
          </a:p>
          <a:p>
            <a:pPr lvl="1"/>
            <a:r>
              <a:rPr lang="en-US" dirty="0" err="1"/>
              <a:t>SiC</a:t>
            </a:r>
            <a:endParaRPr lang="en-US" dirty="0"/>
          </a:p>
          <a:p>
            <a:pPr lvl="1"/>
            <a:r>
              <a:rPr lang="en-US" dirty="0"/>
              <a:t>Outer </a:t>
            </a:r>
            <a:r>
              <a:rPr lang="en-US" dirty="0" err="1"/>
              <a:t>Pyrolitic</a:t>
            </a:r>
            <a:r>
              <a:rPr lang="en-US" dirty="0"/>
              <a:t> Carbon (</a:t>
            </a:r>
            <a:r>
              <a:rPr lang="en-US" dirty="0" err="1"/>
              <a:t>OPyC</a:t>
            </a:r>
            <a:r>
              <a:rPr lang="en-US" dirty="0"/>
              <a:t>)</a:t>
            </a:r>
          </a:p>
          <a:p>
            <a:r>
              <a:rPr lang="en-US" dirty="0"/>
              <a:t>Can appear as UC, U</a:t>
            </a:r>
            <a:r>
              <a:rPr lang="en-US" baseline="-25000" dirty="0"/>
              <a:t>2</a:t>
            </a:r>
            <a:r>
              <a:rPr lang="en-US" dirty="0"/>
              <a:t>C</a:t>
            </a:r>
            <a:r>
              <a:rPr lang="en-US" baseline="-25000" dirty="0"/>
              <a:t>3</a:t>
            </a:r>
            <a:r>
              <a:rPr lang="en-US" dirty="0"/>
              <a:t>, or UC</a:t>
            </a:r>
            <a:r>
              <a:rPr lang="en-US" baseline="-25000" dirty="0"/>
              <a:t>2</a:t>
            </a:r>
          </a:p>
          <a:p>
            <a:r>
              <a:rPr lang="en-US" dirty="0"/>
              <a:t>Advantages</a:t>
            </a:r>
          </a:p>
          <a:p>
            <a:pPr lvl="1"/>
            <a:r>
              <a:rPr lang="en-US" dirty="0"/>
              <a:t>High thermal conductivity</a:t>
            </a:r>
          </a:p>
          <a:p>
            <a:pPr lvl="1"/>
            <a:r>
              <a:rPr lang="en-US" dirty="0"/>
              <a:t>High fuel density</a:t>
            </a:r>
          </a:p>
          <a:p>
            <a:pPr lvl="1"/>
            <a:r>
              <a:rPr lang="en-US" dirty="0"/>
              <a:t>Thermally stable</a:t>
            </a:r>
          </a:p>
          <a:p>
            <a:pPr lvl="1"/>
            <a:r>
              <a:rPr lang="en-US" dirty="0"/>
              <a:t>High melting temperature</a:t>
            </a:r>
          </a:p>
          <a:p>
            <a:r>
              <a:rPr lang="en-US" dirty="0"/>
              <a:t>Disadvantages</a:t>
            </a:r>
          </a:p>
          <a:p>
            <a:pPr lvl="1"/>
            <a:r>
              <a:rPr lang="en-US" dirty="0"/>
              <a:t>Rapidly corrodes in water</a:t>
            </a:r>
          </a:p>
          <a:p>
            <a:pPr lvl="1"/>
            <a:r>
              <a:rPr lang="en-US" dirty="0"/>
              <a:t>Reacts with some cladding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F7BC071-3862-224D-8637-D2127F71609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59225" y="2019444"/>
            <a:ext cx="2045632" cy="2045632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4DF3217-E11F-384F-9F68-AECA7757652B}"/>
              </a:ext>
            </a:extLst>
          </p:cNvPr>
          <p:cNvCxnSpPr>
            <a:cxnSpLocks/>
          </p:cNvCxnSpPr>
          <p:nvPr/>
        </p:nvCxnSpPr>
        <p:spPr>
          <a:xfrm>
            <a:off x="2687135" y="2704259"/>
            <a:ext cx="3516014" cy="22598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E250748-AAD2-5248-8201-A778213D44A2}"/>
              </a:ext>
            </a:extLst>
          </p:cNvPr>
          <p:cNvCxnSpPr>
            <a:cxnSpLocks/>
          </p:cNvCxnSpPr>
          <p:nvPr/>
        </p:nvCxnSpPr>
        <p:spPr>
          <a:xfrm>
            <a:off x="2205456" y="2939162"/>
            <a:ext cx="3661521" cy="13577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582F66C-7292-5A45-88A2-975B337A587C}"/>
              </a:ext>
            </a:extLst>
          </p:cNvPr>
          <p:cNvCxnSpPr>
            <a:cxnSpLocks/>
          </p:cNvCxnSpPr>
          <p:nvPr/>
        </p:nvCxnSpPr>
        <p:spPr>
          <a:xfrm>
            <a:off x="4219007" y="3236081"/>
            <a:ext cx="1647970" cy="7162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3C48AF4-17D8-3E45-ABD3-0DA0AA4A453D}"/>
              </a:ext>
            </a:extLst>
          </p:cNvPr>
          <p:cNvCxnSpPr>
            <a:cxnSpLocks/>
          </p:cNvCxnSpPr>
          <p:nvPr/>
        </p:nvCxnSpPr>
        <p:spPr>
          <a:xfrm flipV="1">
            <a:off x="3101224" y="3462507"/>
            <a:ext cx="2808140" cy="1469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FC25B69-E10A-6E4E-9A01-EFDA053ABABD}"/>
              </a:ext>
            </a:extLst>
          </p:cNvPr>
          <p:cNvCxnSpPr>
            <a:cxnSpLocks/>
          </p:cNvCxnSpPr>
          <p:nvPr/>
        </p:nvCxnSpPr>
        <p:spPr>
          <a:xfrm>
            <a:off x="4394552" y="3704900"/>
            <a:ext cx="1808597" cy="5081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138716-87D8-8748-AC97-61E6EEA3D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9E45B76-15AF-784B-9FB8-86D80C87DB2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94404" y="4116019"/>
            <a:ext cx="2168934" cy="263772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23A927A-36D9-AA46-98B0-3D01AF45E0E0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69530" y="1523449"/>
            <a:ext cx="2552700" cy="26162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9EFA227-B690-9945-A520-36B36F2B9DEC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69530" y="4245793"/>
            <a:ext cx="2552700" cy="255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6864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BC43EE-E4FF-DD0F-BB24-30BB201E0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Molten Salt Reactors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65BFC1-81C2-81D9-CE42-1C7A805CAD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710593"/>
            <a:ext cx="6989379" cy="4415572"/>
          </a:xfrm>
        </p:spPr>
        <p:txBody>
          <a:bodyPr/>
          <a:lstStyle/>
          <a:p>
            <a:r>
              <a:rPr lang="en-US" sz="2200" dirty="0"/>
              <a:t>Utilize molten salt (alkali/alkaline-halides), e.g., NaCl, as a heat transfer medium, functioning as coolant, fuel, or both</a:t>
            </a:r>
          </a:p>
          <a:p>
            <a:r>
              <a:rPr lang="en-US" sz="2200" dirty="0"/>
              <a:t>The molten salt reactor experiment (MSRE) operated at Oak Ridge in the 1960s and utilized flowing fuel molten salt: LiF-BeF2-ZrF4-UF4</a:t>
            </a:r>
          </a:p>
          <a:p>
            <a:r>
              <a:rPr lang="en-US" sz="2200" dirty="0"/>
              <a:t>MSRs can operate at ambient pressures and high temperatures</a:t>
            </a:r>
          </a:p>
          <a:p>
            <a:r>
              <a:rPr lang="en-US" sz="2200" dirty="0"/>
              <a:t>MSRs have a very large margin to boiling, and combined with a negative reactivity feedback coefficient, have inherent safety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DBEB07-9FBA-1ECE-E646-0B882B25A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F4143FF-8710-AD69-8273-823DC44849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01224" y="853734"/>
            <a:ext cx="2773479" cy="2183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8EB6CBB-AD9F-24BD-26EA-6455C4F82E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39180" y="3441668"/>
            <a:ext cx="3297566" cy="2562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11056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1230C1-CB4A-E961-A9DE-6133F066C3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Molten Salt Reactors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652688-7F53-C422-7890-1BCFAFFA0C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710593"/>
            <a:ext cx="6978869" cy="4415572"/>
          </a:xfrm>
        </p:spPr>
        <p:txBody>
          <a:bodyPr/>
          <a:lstStyle/>
          <a:p>
            <a:r>
              <a:rPr lang="en-US" sz="2200" dirty="0"/>
              <a:t>Molten salts have high heat capacity, high boiling point, and high thermal conductivity, and can easily absorb fission products </a:t>
            </a:r>
          </a:p>
          <a:p>
            <a:r>
              <a:rPr lang="en-US" sz="2200" dirty="0"/>
              <a:t>The changing chemical composition of the salt as it is transmuted by reactor radiation leads to changing properties</a:t>
            </a:r>
          </a:p>
          <a:p>
            <a:r>
              <a:rPr lang="en-US" sz="2200" dirty="0"/>
              <a:t>The corrosivity of hot salts can break down cladding components and leech alloying elements</a:t>
            </a:r>
          </a:p>
          <a:p>
            <a:r>
              <a:rPr lang="en-US" sz="2200" dirty="0"/>
              <a:t>LWR type reactor structural materials cannot be used, but some Ni alloys and graphite are sufficiently compatible with molten salts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B20C73-6BA5-9148-F8D2-F61850F0D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  <p:pic>
        <p:nvPicPr>
          <p:cNvPr id="2050" name="Picture 2" descr="Molten salt - Wikipedia">
            <a:extLst>
              <a:ext uri="{FF2B5EF4-FFF2-40B4-BE49-F238E27FC236}">
                <a16:creationId xmlns:a16="http://schemas.microsoft.com/office/drawing/2014/main" id="{3F24CE3C-E7A4-6420-4C4F-4302B53718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51560" y="1556907"/>
            <a:ext cx="3220634" cy="2651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lick on the figure for the Equilibrium Point Calculation">
            <a:extLst>
              <a:ext uri="{FF2B5EF4-FFF2-40B4-BE49-F238E27FC236}">
                <a16:creationId xmlns:a16="http://schemas.microsoft.com/office/drawing/2014/main" id="{0DBAFF56-109D-3BD5-8436-F5B0D2F567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51560" y="4208544"/>
            <a:ext cx="3037490" cy="2392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19876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An fcc structure of uranium mononitride. | Download Scientific Diagram">
            <a:extLst>
              <a:ext uri="{FF2B5EF4-FFF2-40B4-BE49-F238E27FC236}">
                <a16:creationId xmlns:a16="http://schemas.microsoft.com/office/drawing/2014/main" id="{904C3E63-6F05-E70C-FC97-F1AEFC1AB5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5496" y="4417723"/>
            <a:ext cx="2378288" cy="2341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E956CE5-3162-F641-B603-B191A38DC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Uranium Nitride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FE8BE7-A08F-C84D-9627-577623F5F2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710593"/>
            <a:ext cx="6834692" cy="4415572"/>
          </a:xfrm>
        </p:spPr>
        <p:txBody>
          <a:bodyPr/>
          <a:lstStyle/>
          <a:p>
            <a:r>
              <a:rPr lang="en-US" sz="2200" dirty="0"/>
              <a:t>Potential fuel for gas cooled reactors as compacts or TRISO kernels, as well as lead cooled reactors Pb-cooled reactors are similar in concept to SFRs, pool-type</a:t>
            </a:r>
          </a:p>
          <a:p>
            <a:r>
              <a:rPr lang="en-US" sz="2200" dirty="0"/>
              <a:t>High fissile density, high thermal conductivity, and chemical stability with cladding</a:t>
            </a:r>
          </a:p>
          <a:p>
            <a:r>
              <a:rPr lang="en-US" sz="2200" dirty="0"/>
              <a:t>Very difficult to manufacture, poor oxidation resistance, requires N-enrichment</a:t>
            </a:r>
          </a:p>
          <a:p>
            <a:r>
              <a:rPr lang="en-US" sz="2200" dirty="0"/>
              <a:t>Also being explored as a potential accident tolerant fuel for LWRs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85E764-A8CC-C64B-A413-A2B54AFCB0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26AE25-5EE5-1944-AB1A-2FA7139829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4292" y="589618"/>
            <a:ext cx="4533282" cy="3828105"/>
          </a:xfrm>
          <a:prstGeom prst="rect">
            <a:avLst/>
          </a:prstGeom>
        </p:spPr>
      </p:pic>
      <p:pic>
        <p:nvPicPr>
          <p:cNvPr id="8" name="Picture 2" descr="Nitride fuel for Gen IV nuclear power systems | SpringerLink">
            <a:extLst>
              <a:ext uri="{FF2B5EF4-FFF2-40B4-BE49-F238E27FC236}">
                <a16:creationId xmlns:a16="http://schemas.microsoft.com/office/drawing/2014/main" id="{CED68D35-35DE-8F65-3FA0-08B24890ED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6396" y="4400881"/>
            <a:ext cx="2324594" cy="2457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17780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0D81B-6730-A942-AB34-4412FED51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Unique Fuel Designs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4D286F-B785-3A4A-A2EB-AFAD6217C9B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75947" y="3960591"/>
            <a:ext cx="3927123" cy="21655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6CE2F31-8696-404E-9B2D-0B8F7360FFB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75947" y="1771868"/>
            <a:ext cx="3761684" cy="1893381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4FF073-AA47-E34D-A62B-EBA3CC8CFA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2ED812F-26FC-294E-B44E-1A26A20E77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4682" y="1771868"/>
            <a:ext cx="3228230" cy="219625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63FACE3-0BDE-D14D-A1F4-13B49C5F7D4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5497" y="4053438"/>
            <a:ext cx="3566600" cy="248547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36A908B-E54C-DA4E-AFF1-7D52BBCD1D43}"/>
              </a:ext>
            </a:extLst>
          </p:cNvPr>
          <p:cNvSpPr txBox="1"/>
          <p:nvPr/>
        </p:nvSpPr>
        <p:spPr>
          <a:xfrm>
            <a:off x="343717" y="2595214"/>
            <a:ext cx="10409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KRUSTY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26ECB6D-4262-6247-823B-7C9345D4B876}"/>
              </a:ext>
            </a:extLst>
          </p:cNvPr>
          <p:cNvSpPr txBox="1"/>
          <p:nvPr/>
        </p:nvSpPr>
        <p:spPr>
          <a:xfrm>
            <a:off x="5811520" y="2533892"/>
            <a:ext cx="1325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LightBridge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97B7B86-62B0-8F4E-90E5-C3D4E9D8D5F3}"/>
              </a:ext>
            </a:extLst>
          </p:cNvPr>
          <p:cNvSpPr txBox="1"/>
          <p:nvPr/>
        </p:nvSpPr>
        <p:spPr>
          <a:xfrm>
            <a:off x="5850502" y="4858712"/>
            <a:ext cx="1325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Kairos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78927A7-254D-E941-A39D-2251EE47B947}"/>
              </a:ext>
            </a:extLst>
          </p:cNvPr>
          <p:cNvSpPr txBox="1"/>
          <p:nvPr/>
        </p:nvSpPr>
        <p:spPr>
          <a:xfrm>
            <a:off x="201476" y="4872349"/>
            <a:ext cx="1325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SSR</a:t>
            </a:r>
          </a:p>
        </p:txBody>
      </p:sp>
    </p:spTree>
    <p:extLst>
      <p:ext uri="{BB962C8B-B14F-4D97-AF65-F5344CB8AC3E}">
        <p14:creationId xmlns:p14="http://schemas.microsoft.com/office/powerpoint/2010/main" val="5921743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8FAFD0-68A6-CF44-B47E-267C2610F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D0C42D-BC40-684F-BE97-8DD2C9E3C6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710593"/>
            <a:ext cx="6953026" cy="4415572"/>
          </a:xfrm>
        </p:spPr>
        <p:txBody>
          <a:bodyPr/>
          <a:lstStyle/>
          <a:p>
            <a:r>
              <a:rPr lang="en-US" sz="2200" dirty="0"/>
              <a:t>There exist a number of nuclear fuels in different stages of utilization and development</a:t>
            </a:r>
          </a:p>
          <a:p>
            <a:r>
              <a:rPr lang="en-US" sz="2200" dirty="0"/>
              <a:t>The more established ones are the less interesting ones… but still have a lot to understand</a:t>
            </a:r>
          </a:p>
          <a:p>
            <a:r>
              <a:rPr lang="en-US" sz="2200" dirty="0"/>
              <a:t>Active research on existing, underutilized, and developmental fuel designs</a:t>
            </a:r>
          </a:p>
          <a:p>
            <a:r>
              <a:rPr lang="en-US" sz="2200" dirty="0"/>
              <a:t>Each reactor design or application has individual needs, and no one fuel is one size fits all</a:t>
            </a:r>
          </a:p>
          <a:p>
            <a:r>
              <a:rPr lang="en-US" sz="2200" dirty="0"/>
              <a:t>Need to balance safety, performance (normal, off-normal, extended), manufacture, processing, waste, etc. </a:t>
            </a:r>
          </a:p>
          <a:p>
            <a:endParaRPr lang="en-US" sz="2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849A73-07FF-914A-8CB5-D86971DC9B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74D54F-FB5D-B840-8A62-B1582163476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9167" y="1176399"/>
            <a:ext cx="3683595" cy="24035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85535D4-FABD-0148-B6A6-3C4F295BDFC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9168" y="3930155"/>
            <a:ext cx="3693232" cy="2075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1531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ABE09C-2E19-AD4C-AA1D-CF789061C64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400" dirty="0"/>
              <a:t>How do we model advanced fuels?</a:t>
            </a:r>
          </a:p>
        </p:txBody>
      </p:sp>
    </p:spTree>
    <p:extLst>
      <p:ext uri="{BB962C8B-B14F-4D97-AF65-F5344CB8AC3E}">
        <p14:creationId xmlns:p14="http://schemas.microsoft.com/office/powerpoint/2010/main" val="22462277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061A6-08EB-1544-ABD8-F73CF925C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My viewpoint/approach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A95BED-E45D-8A4E-81E1-7596F62244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1" y="1968501"/>
            <a:ext cx="5227906" cy="4421789"/>
          </a:xfrm>
        </p:spPr>
        <p:txBody>
          <a:bodyPr>
            <a:normAutofit/>
          </a:bodyPr>
          <a:lstStyle/>
          <a:p>
            <a:r>
              <a:rPr lang="en-US" sz="2400" dirty="0"/>
              <a:t>Scientifically informed engineering is a multiscale problem</a:t>
            </a:r>
          </a:p>
          <a:p>
            <a:r>
              <a:rPr lang="en-US" sz="2400" dirty="0"/>
              <a:t>Critical phenomena need to be identified from the macroscale, and informed from the lower length scales</a:t>
            </a:r>
          </a:p>
          <a:p>
            <a:r>
              <a:rPr lang="en-US" sz="2400" dirty="0"/>
              <a:t>Perform good science, sometimes for science’s sake, but often to address a key engineering problem or need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CE98D6-E5CA-244B-BEAB-EA89004830C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37506" y="1968501"/>
            <a:ext cx="6214794" cy="473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1639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F2F01-3AF5-D34A-A05A-230288199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Atomistic Modeler’s Toolkit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9B9477-0D8D-7649-80BF-20A07BCCB9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831341"/>
            <a:ext cx="6685280" cy="4294824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Density Functional Theory (DFT)</a:t>
            </a:r>
          </a:p>
          <a:p>
            <a:pPr lvl="1"/>
            <a:r>
              <a:rPr lang="en-US" dirty="0"/>
              <a:t>is a computational quantum mechanical modelling method used to investigate the electronic structure of many-body systems, in particular atoms, molecules, and the condensed phases</a:t>
            </a:r>
          </a:p>
          <a:p>
            <a:r>
              <a:rPr lang="en-US" dirty="0"/>
              <a:t>Molecular Dynamics (MD)</a:t>
            </a:r>
          </a:p>
          <a:p>
            <a:pPr lvl="1"/>
            <a:r>
              <a:rPr lang="en-US" dirty="0"/>
              <a:t>is a computer simulation method for analyzing the physical movements of atoms and molecules, determined by numerically solving Newton's equations of motion for a system of interacting particles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D3B5D7-BE5A-174A-B662-9CA45EE2F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17E6C9-8150-2D4E-B2CC-ABA36EE0F5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3669" y="1601155"/>
            <a:ext cx="4008210" cy="176021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CFAA431-8A85-964F-B23D-2D86ACFDB7EF}"/>
              </a:ext>
            </a:extLst>
          </p:cNvPr>
          <p:cNvSpPr/>
          <p:nvPr/>
        </p:nvSpPr>
        <p:spPr>
          <a:xfrm>
            <a:off x="8021539" y="3433776"/>
            <a:ext cx="289855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100" dirty="0" err="1"/>
              <a:t>Yashima</a:t>
            </a:r>
            <a:r>
              <a:rPr lang="en-US" sz="1100" dirty="0"/>
              <a:t>, https://</a:t>
            </a:r>
            <a:r>
              <a:rPr lang="en-US" sz="1100" dirty="0" err="1"/>
              <a:t>doi.org</a:t>
            </a:r>
            <a:r>
              <a:rPr lang="en-US" sz="1100" dirty="0"/>
              <a:t>/10.1039/C0CC00573H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62B71BC-FA2B-4747-A865-7086317A71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8955" y="3997974"/>
            <a:ext cx="2862580" cy="225993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2789342-7F0E-8242-84BD-689FCE1E580A}"/>
              </a:ext>
            </a:extLst>
          </p:cNvPr>
          <p:cNvSpPr/>
          <p:nvPr/>
        </p:nvSpPr>
        <p:spPr>
          <a:xfrm>
            <a:off x="6918325" y="6356351"/>
            <a:ext cx="458384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dirty="0"/>
              <a:t>Sand, https://</a:t>
            </a:r>
            <a:r>
              <a:rPr lang="en-US" sz="1100" dirty="0" err="1"/>
              <a:t>doi.org</a:t>
            </a:r>
            <a:r>
              <a:rPr lang="en-US" sz="1100" dirty="0"/>
              <a:t>/10.1016/j.jnucmat.2018.08.049</a:t>
            </a:r>
          </a:p>
        </p:txBody>
      </p:sp>
    </p:spTree>
    <p:extLst>
      <p:ext uri="{BB962C8B-B14F-4D97-AF65-F5344CB8AC3E}">
        <p14:creationId xmlns:p14="http://schemas.microsoft.com/office/powerpoint/2010/main" val="24445354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68646-A5A9-BE43-9D07-AB6EC2E36C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Fuel is the Heat Source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4FCDA7-F45C-8047-8793-458A2A3D0B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1" y="1710593"/>
            <a:ext cx="5791200" cy="4415572"/>
          </a:xfrm>
        </p:spPr>
        <p:txBody>
          <a:bodyPr/>
          <a:lstStyle/>
          <a:p>
            <a:r>
              <a:rPr lang="en-US" sz="2200" dirty="0"/>
              <a:t>Fuel functions as a heat source, generating heat that is transferred to a coolant, which transfers heat through external loops, heat exchangers, etc., to run a generator</a:t>
            </a:r>
          </a:p>
          <a:p>
            <a:r>
              <a:rPr lang="en-US" sz="2200" dirty="0"/>
              <a:t>While the fuel must meet neutronic requirements, limiting possible options of materials choice, the lifetime of the fuel is governed by material constraints</a:t>
            </a:r>
          </a:p>
          <a:p>
            <a:r>
              <a:rPr lang="en-US" sz="2200" dirty="0"/>
              <a:t>What I care about is how the fuel material evolves/behaves as a function of time</a:t>
            </a:r>
          </a:p>
          <a:p>
            <a:endParaRPr lang="en-US" sz="2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C6D4DC-1097-4943-9595-CA80169A3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CBB262-7BED-BD46-80FC-E20199E4CB7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76788" y="1710593"/>
            <a:ext cx="4705611" cy="4259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2000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F2F01-3AF5-D34A-A05A-230288199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Atomistic Modeler’s Toolkit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9B9477-0D8D-7649-80BF-20A07BCCB9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891862"/>
            <a:ext cx="6685280" cy="4234303"/>
          </a:xfrm>
        </p:spPr>
        <p:txBody>
          <a:bodyPr>
            <a:normAutofit/>
          </a:bodyPr>
          <a:lstStyle/>
          <a:p>
            <a:r>
              <a:rPr lang="en-US" i="1" dirty="0"/>
              <a:t>ab initio </a:t>
            </a:r>
            <a:r>
              <a:rPr lang="en-US" dirty="0"/>
              <a:t>Molecular Dynamics (AIMD)</a:t>
            </a:r>
          </a:p>
          <a:p>
            <a:pPr lvl="1"/>
            <a:r>
              <a:rPr lang="en-US" dirty="0"/>
              <a:t>is a computer simulation method in which finite temperature molecular dynamics (MD) trajectories are generated with forces obtained from accurate 'on the fly' electronic structure calculations</a:t>
            </a:r>
          </a:p>
          <a:p>
            <a:pPr lvl="1"/>
            <a:r>
              <a:rPr lang="en-US" dirty="0"/>
              <a:t>hybrid mixing between the accuracy of electronic structure calculations, while allowing for real temperature effects to be considered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D3B5D7-BE5A-174A-B662-9CA45EE2F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B760AA5-AF31-6E41-A5E8-CE6CE46775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4361" y="1779566"/>
            <a:ext cx="2931158" cy="190245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961C304-9857-2E4C-80C2-F666A5D79070}"/>
              </a:ext>
            </a:extLst>
          </p:cNvPr>
          <p:cNvSpPr/>
          <p:nvPr/>
        </p:nvSpPr>
        <p:spPr>
          <a:xfrm>
            <a:off x="8091203" y="3706501"/>
            <a:ext cx="317747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100" dirty="0" err="1"/>
              <a:t>Schnappinger</a:t>
            </a:r>
            <a:r>
              <a:rPr lang="en-US" sz="1100" dirty="0"/>
              <a:t>, https://</a:t>
            </a:r>
            <a:r>
              <a:rPr lang="en-US" sz="1100" dirty="0" err="1"/>
              <a:t>doi.org</a:t>
            </a:r>
            <a:r>
              <a:rPr lang="en-US" sz="1100" dirty="0"/>
              <a:t>/10.1039/C7CP05061E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3709FD-FC18-4E4B-9CD9-AA3D913D138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8568" y="4040186"/>
            <a:ext cx="2331522" cy="22440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F1D8C2D-34F7-CD48-9878-AEA7765BB995}"/>
              </a:ext>
            </a:extLst>
          </p:cNvPr>
          <p:cNvSpPr/>
          <p:nvPr/>
        </p:nvSpPr>
        <p:spPr>
          <a:xfrm>
            <a:off x="8091203" y="6291264"/>
            <a:ext cx="318869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100" dirty="0" err="1"/>
              <a:t>Yazyev</a:t>
            </a:r>
            <a:r>
              <a:rPr lang="en-US" sz="1100" dirty="0"/>
              <a:t>, https://</a:t>
            </a:r>
            <a:r>
              <a:rPr lang="en-US" sz="1100" dirty="0" err="1"/>
              <a:t>doi.org</a:t>
            </a:r>
            <a:r>
              <a:rPr lang="en-US" sz="1100" dirty="0"/>
              <a:t>/10.1007/s00214-005-0052-6</a:t>
            </a:r>
          </a:p>
        </p:txBody>
      </p:sp>
    </p:spTree>
    <p:extLst>
      <p:ext uri="{BB962C8B-B14F-4D97-AF65-F5344CB8AC3E}">
        <p14:creationId xmlns:p14="http://schemas.microsoft.com/office/powerpoint/2010/main" val="8713944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D550B4-09A7-3C4F-B079-42133EA2A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DFT applied to Nuclear Fuels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34AEF2-FE7E-944A-B2A4-D712D14ECA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710593"/>
            <a:ext cx="5567680" cy="4415572"/>
          </a:xfrm>
        </p:spPr>
        <p:txBody>
          <a:bodyPr/>
          <a:lstStyle/>
          <a:p>
            <a:r>
              <a:rPr lang="en-US" dirty="0"/>
              <a:t>Since we are dealing with the electronic structure, these calculations are very computationally expensive and limited to a few hundred atoms</a:t>
            </a:r>
          </a:p>
          <a:p>
            <a:r>
              <a:rPr lang="en-US" dirty="0"/>
              <a:t>Typically employed to calculate lattice constants, elastic constants, point defects, electronic densities, phonon DOS, etc.</a:t>
            </a:r>
          </a:p>
          <a:p>
            <a:r>
              <a:rPr lang="en-US" dirty="0"/>
              <a:t>DFT on advanced nuclear fuels has really only existed for about 15 years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27B415-4BA0-134D-9B60-502978D33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9FA0A1-E963-764F-A46B-CA1B8C96C7F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96070" y="1640274"/>
            <a:ext cx="2172970" cy="193591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0B6EB56-041A-E84F-9F68-50D390481BA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050260" y="3661755"/>
            <a:ext cx="2715020" cy="25234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ECE471E-5AB8-9F48-938D-36036B1BBFA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41714" y="2160495"/>
            <a:ext cx="1904726" cy="410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756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D550B4-09A7-3C4F-B079-42133EA2A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DFT applied to Nuclear Fuels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27B415-4BA0-134D-9B60-502978D33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13896C8-4767-5042-905A-431455DA636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44360" y="1958930"/>
            <a:ext cx="4368800" cy="43688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96ABB7E-9616-CB45-AAAF-36876E3DD0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1844040"/>
            <a:ext cx="5969000" cy="18288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01F88FA-935F-F64D-8459-765B1441B79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" y="3972867"/>
            <a:ext cx="3119120" cy="250741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AEB2472-2395-3540-B722-AAD583473A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57040" y="3720951"/>
            <a:ext cx="1838960" cy="3137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0265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D550B4-09A7-3C4F-B079-42133EA2A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MD applied to Nuclear Fuels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34AEF2-FE7E-944A-B2A4-D712D14ECA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902875"/>
            <a:ext cx="5770880" cy="4223290"/>
          </a:xfrm>
        </p:spPr>
        <p:txBody>
          <a:bodyPr/>
          <a:lstStyle/>
          <a:p>
            <a:r>
              <a:rPr lang="en-US" dirty="0"/>
              <a:t>MD can span longer time scales and larger length scales, up to millions of atoms and nanoseconds</a:t>
            </a:r>
          </a:p>
          <a:p>
            <a:r>
              <a:rPr lang="en-US" dirty="0"/>
              <a:t>These simulations require interatomic potentials capable of accurately predicting a number of properties</a:t>
            </a:r>
          </a:p>
          <a:p>
            <a:r>
              <a:rPr lang="en-US" dirty="0"/>
              <a:t>No interatomic potentials for advanced nuclear fuels existed prior to about 15 years ago</a:t>
            </a:r>
          </a:p>
          <a:p>
            <a:r>
              <a:rPr lang="en-US" dirty="0"/>
              <a:t>Potential development is still a major area for research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27B415-4BA0-134D-9B60-502978D33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F3546F2-FE5E-EA43-A0E0-B7914299781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24728" y="4143330"/>
            <a:ext cx="2504274" cy="194151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DF58480-15D5-B543-B0FE-070790F1524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75120" y="1902875"/>
            <a:ext cx="2233930" cy="208813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CEAD79C-E051-004B-AE46-1B0620A6F6D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64211" y="1968501"/>
            <a:ext cx="2762617" cy="18548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BFEBD3B-B913-3746-8C47-ED9BDD6E693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40562" y="4094826"/>
            <a:ext cx="2886266" cy="2161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4164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0A22A60-BF85-C145-A2E8-706C80729F7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06101" y="1655017"/>
            <a:ext cx="3239348" cy="242951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D550B4-09A7-3C4F-B079-42133EA2A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MD applied to Nuclear Fuels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27B415-4BA0-134D-9B60-502978D33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15D17F8-57DF-BC44-B50B-66C2D565F60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7680" y="1968501"/>
            <a:ext cx="5699760" cy="158951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F3B7F0B-82A4-0443-9034-0FA81CBB96C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5994" y="5476371"/>
            <a:ext cx="2321566" cy="100344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14F66A9-E5F8-8C4F-9FA6-A11848CA4993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41224" y="5262874"/>
            <a:ext cx="2364173" cy="147818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24A563E-3BB7-ED40-8A41-40F0CB831945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7207" y="3558012"/>
            <a:ext cx="4818670" cy="159353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79BACF6-F962-E84D-A76F-957F9995B94B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5499021" y="4984634"/>
            <a:ext cx="2525396" cy="79207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4634A30-4824-1645-ABD0-CD4AC5D4059D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9921" y="4226985"/>
            <a:ext cx="2474261" cy="233680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24B7A9F-AF3C-7147-B977-FCCE56609B14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8448105" y="2587768"/>
            <a:ext cx="5030203" cy="1798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1089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E09E3784-8607-E54D-A112-A3127D7F82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-379891" y="2625766"/>
            <a:ext cx="4472168" cy="3354126"/>
          </a:xfr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39301F9-CD64-2A48-8EAD-F307E115770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7871915" y="2500492"/>
            <a:ext cx="4781266" cy="35859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D550B4-09A7-3C4F-B079-42133EA2A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AIMD applied to Nuclear Fuels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27B415-4BA0-134D-9B60-502978D33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9D542BC-A82B-4F45-BE96-3ABE8DB4108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83783" y="2583128"/>
            <a:ext cx="5224433" cy="391832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3B06DAD-B557-5845-9CA5-6E5C15836695}"/>
              </a:ext>
            </a:extLst>
          </p:cNvPr>
          <p:cNvSpPr txBox="1"/>
          <p:nvPr/>
        </p:nvSpPr>
        <p:spPr>
          <a:xfrm>
            <a:off x="1110208" y="2251411"/>
            <a:ext cx="1733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BCC U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B781F9F-CDD5-3246-9340-DEB4A8DB162E}"/>
              </a:ext>
            </a:extLst>
          </p:cNvPr>
          <p:cNvSpPr txBox="1"/>
          <p:nvPr/>
        </p:nvSpPr>
        <p:spPr>
          <a:xfrm>
            <a:off x="5229366" y="2251411"/>
            <a:ext cx="1733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Alpha U with </a:t>
            </a:r>
            <a:r>
              <a:rPr lang="en-US" dirty="0" err="1"/>
              <a:t>int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B037F01-0952-F242-BFDD-25C192843DCB}"/>
              </a:ext>
            </a:extLst>
          </p:cNvPr>
          <p:cNvSpPr txBox="1"/>
          <p:nvPr/>
        </p:nvSpPr>
        <p:spPr>
          <a:xfrm>
            <a:off x="9395915" y="2220572"/>
            <a:ext cx="1733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Eutectic LiCl-</a:t>
            </a:r>
            <a:r>
              <a:rPr lang="en-US" dirty="0" err="1"/>
              <a:t>KCl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11166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D4465D-0E17-8A4A-B6F1-93A5BA61C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Integration into Fuel Performance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041C8A-839E-1944-96BA-0F40AA0E6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87E510-D3F3-794C-AD8A-34D09791879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96247" y="1701294"/>
            <a:ext cx="8999506" cy="5062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147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771920-0FD8-6346-ACF0-4AE02B6D0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Integration into Fuel Performance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6C4107-731A-8245-8183-D62C189D31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126480" cy="396567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BISON is the multiphysics MOOSE-based fuel performance code developed under NEAMS and includes thermal transport, stress, and underlying material evolution, etc.</a:t>
            </a:r>
          </a:p>
          <a:p>
            <a:r>
              <a:rPr lang="en-US" dirty="0"/>
              <a:t>BISON requires models for material properties and how they evolve during operation</a:t>
            </a:r>
          </a:p>
          <a:p>
            <a:r>
              <a:rPr lang="en-US" dirty="0"/>
              <a:t>A lot of these fundamental properties are unknown, and too difficult to obtain experimentally</a:t>
            </a:r>
          </a:p>
          <a:p>
            <a:r>
              <a:rPr lang="en-US" dirty="0"/>
              <a:t>Lower Length Scale Modeling!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4DCA5B-E8BF-F748-898F-09743B2D7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DFA5A2-66BF-A24A-8C0A-1C40B232FE8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12000" y="4305846"/>
            <a:ext cx="4094480" cy="205050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F847DEF-DB31-7942-8EDE-6A2E600566E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90360" y="1968501"/>
            <a:ext cx="4937760" cy="2292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28710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2935" y="653679"/>
            <a:ext cx="4409065" cy="34787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715132"/>
            <a:ext cx="10972800" cy="1068387"/>
          </a:xfrm>
        </p:spPr>
        <p:txBody>
          <a:bodyPr/>
          <a:lstStyle/>
          <a:p>
            <a:r>
              <a:rPr lang="en-US" dirty="0"/>
              <a:t>Molten Salts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783519"/>
            <a:ext cx="8534400" cy="2735929"/>
          </a:xfrm>
        </p:spPr>
        <p:txBody>
          <a:bodyPr/>
          <a:lstStyle/>
          <a:p>
            <a:r>
              <a:rPr lang="en-US" sz="2000" dirty="0"/>
              <a:t>Applications of molten salts: Catalysis; Metal production; Solar power; Thermal energy storage; Pyroprocessing; Molten salt reactors</a:t>
            </a:r>
          </a:p>
          <a:p>
            <a:r>
              <a:rPr lang="en-US" sz="2000" dirty="0"/>
              <a:t>There is a gap in the fundamental properties of molten salts</a:t>
            </a:r>
          </a:p>
          <a:p>
            <a:r>
              <a:rPr lang="en-US" sz="2000" dirty="0"/>
              <a:t>These properties are difficult to collect experimentally due to high temperatures, corrosivity, toxicity, etc. </a:t>
            </a:r>
          </a:p>
          <a:p>
            <a:r>
              <a:rPr lang="en-US" sz="2000" dirty="0"/>
              <a:t>Computational methods are used to supplement the experimental data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4E4B632-95D5-F24B-B8F7-ECCE285B2F5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39702" y="4052007"/>
            <a:ext cx="3756298" cy="258818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5FF3551-48CD-D041-8F88-0E7AFD65DCF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20046" y="4063903"/>
            <a:ext cx="3739954" cy="2576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67744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8B04C-509F-6B44-A857-158990962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we do?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82AF02-30A7-3845-A78D-E65FA8FD5C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Work with experimentalists to target specific salt pseudo-binaries and ternaries and validate computationally determined properties, then expand beyond the experimental data</a:t>
            </a:r>
          </a:p>
          <a:p>
            <a:r>
              <a:rPr lang="en-US" dirty="0"/>
              <a:t>Apply AIMD to determine density, compressibility, thermal expansion, heat capacity, enthalpy of mixing, etc.</a:t>
            </a:r>
          </a:p>
          <a:p>
            <a:r>
              <a:rPr lang="en-US" dirty="0"/>
              <a:t>Utilize these calculations to determine transport properties: diffusivity, viscosity, thermal conductivity, etc.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313B5D-626E-814B-B1FE-8E9B87761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9453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C4EFB-EE0A-0D4B-E658-7D3FE702A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Fuel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FEA401-2128-C474-5853-B4F1D5005F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834818"/>
            <a:ext cx="6554682" cy="3965670"/>
          </a:xfrm>
        </p:spPr>
        <p:txBody>
          <a:bodyPr/>
          <a:lstStyle/>
          <a:p>
            <a:r>
              <a:rPr lang="en-US" sz="2200" dirty="0"/>
              <a:t>Fissile material compound (fuel), surrounded by a cladding, surrounded by coolant</a:t>
            </a:r>
          </a:p>
          <a:p>
            <a:r>
              <a:rPr lang="en-US" sz="2200" dirty="0"/>
              <a:t>Fuel generates your neutrons and heat, while cladding keeps the nasty stuff in the fuel from getting to the coolant</a:t>
            </a:r>
          </a:p>
          <a:p>
            <a:r>
              <a:rPr lang="en-US" sz="2200" dirty="0"/>
              <a:t>Coolant transports the heat away to secondary systems</a:t>
            </a:r>
          </a:p>
          <a:p>
            <a:r>
              <a:rPr lang="en-US" sz="2200" dirty="0"/>
              <a:t>Coolant can also reduce energy of (moderate) neutrons</a:t>
            </a:r>
          </a:p>
          <a:p>
            <a:r>
              <a:rPr lang="en-US" sz="2200" dirty="0"/>
              <a:t>I focus on the fuel here, but this concept of a fuel system is more complete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07E6D8-8CDD-C6F0-D6CC-6344137CF4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pic>
        <p:nvPicPr>
          <p:cNvPr id="3074" name="Picture 2" descr="The schematic diagram of a typical pressurized water reactor (PWR) fuel...  | Download Scientific Diagram">
            <a:extLst>
              <a:ext uri="{FF2B5EF4-FFF2-40B4-BE49-F238E27FC236}">
                <a16:creationId xmlns:a16="http://schemas.microsoft.com/office/drawing/2014/main" id="{ED8D3D62-C854-E72E-E8E2-6CFD84E929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89809" y="1439917"/>
            <a:ext cx="3456987" cy="3074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7D22B83B-7CC9-C18C-F79B-77BBC089B1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5400000">
            <a:off x="8314839" y="3799740"/>
            <a:ext cx="1841658" cy="3271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630438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715132"/>
            <a:ext cx="10972800" cy="1068387"/>
          </a:xfrm>
        </p:spPr>
        <p:txBody>
          <a:bodyPr/>
          <a:lstStyle/>
          <a:p>
            <a:r>
              <a:rPr lang="en-US" dirty="0"/>
              <a:t>NaCl-MgCl2 Density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09600" y="1783519"/>
                <a:ext cx="4066158" cy="4057727"/>
              </a:xfrm>
            </p:spPr>
            <p:txBody>
              <a:bodyPr/>
              <a:lstStyle/>
              <a:p>
                <a:r>
                  <a:rPr lang="en-US" sz="2200" dirty="0"/>
                  <a:t>Great agreement with the literature</a:t>
                </a:r>
              </a:p>
              <a:p>
                <a:r>
                  <a:rPr lang="en-US" sz="2200" dirty="0"/>
                  <a:t>Identified a temperature transition</a:t>
                </a:r>
              </a:p>
              <a:p>
                <a:r>
                  <a:rPr lang="en-US" sz="2200" dirty="0"/>
                  <a:t>Fit with first order Redlich-</a:t>
                </a:r>
                <a:r>
                  <a:rPr lang="en-US" sz="2200" dirty="0" err="1"/>
                  <a:t>Kister</a:t>
                </a:r>
                <a:r>
                  <a:rPr lang="en-US" sz="2200" dirty="0"/>
                  <a:t> expansion (n=2)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𝑅𝐾</m:t>
                        </m:r>
                      </m:sub>
                    </m:sSub>
                    <m:r>
                      <a:rPr lang="en-US" sz="22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𝑖𝑑</m:t>
                        </m:r>
                      </m:sub>
                    </m:sSub>
                    <m:r>
                      <a:rPr lang="en-US" sz="22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𝑒𝑥</m:t>
                        </m:r>
                      </m:sub>
                    </m:sSub>
                  </m:oMath>
                </a14:m>
                <a:endParaRPr lang="en-US" sz="2200" dirty="0"/>
              </a:p>
              <a:p>
                <a:endParaRPr lang="en-US" sz="2200" dirty="0"/>
              </a:p>
              <a:p>
                <a:endParaRPr lang="en-US" sz="2200" dirty="0"/>
              </a:p>
              <a:p>
                <a:endParaRPr lang="en-US" sz="2200" dirty="0"/>
              </a:p>
              <a:p>
                <a:endParaRPr lang="en-US" sz="22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1783519"/>
                <a:ext cx="4066158" cy="4057727"/>
              </a:xfrm>
              <a:blipFill>
                <a:blip r:embed="rId3"/>
                <a:stretch>
                  <a:fillRect l="-1869" t="-9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528065" y="2851905"/>
            <a:ext cx="65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sz="2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99279" y="3288018"/>
            <a:ext cx="3120900" cy="31001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522" y="3221237"/>
            <a:ext cx="3239141" cy="316678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766034" y="4906555"/>
            <a:ext cx="162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1100 K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B5DD322-8D00-7C74-C9F1-F82832772496}"/>
                  </a:ext>
                </a:extLst>
              </p:cNvPr>
              <p:cNvSpPr txBox="1"/>
              <p:nvPr/>
            </p:nvSpPr>
            <p:spPr>
              <a:xfrm>
                <a:off x="-5254" y="4681070"/>
                <a:ext cx="6101254" cy="87120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𝑒𝑥</m:t>
                          </m:r>
                        </m:sub>
                      </m:sSub>
                      <m:r>
                        <a:rPr lang="en-US" sz="1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nary>
                        <m:naryPr>
                          <m:chr m:val="∑"/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)</m:t>
                          </m:r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B5DD322-8D00-7C74-C9F1-F828327724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254" y="4681070"/>
                <a:ext cx="6101254" cy="871201"/>
              </a:xfrm>
              <a:prstGeom prst="rect">
                <a:avLst/>
              </a:prstGeom>
              <a:blipFill>
                <a:blip r:embed="rId6"/>
                <a:stretch>
                  <a:fillRect t="-94286" b="-14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1FF256A-D846-2E59-2136-B2C0E2DBA5B8}"/>
                  </a:ext>
                </a:extLst>
              </p:cNvPr>
              <p:cNvSpPr txBox="1"/>
              <p:nvPr/>
            </p:nvSpPr>
            <p:spPr>
              <a:xfrm>
                <a:off x="-681175" y="5639966"/>
                <a:ext cx="6101254" cy="6915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𝑖𝑑</m:t>
                          </m:r>
                        </m:sub>
                      </m:sSub>
                      <m:r>
                        <a:rPr lang="en-US" sz="18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pHide m:val="on"/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1FF256A-D846-2E59-2136-B2C0E2DBA5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681175" y="5639966"/>
                <a:ext cx="6101254" cy="691536"/>
              </a:xfrm>
              <a:prstGeom prst="rect">
                <a:avLst/>
              </a:prstGeom>
              <a:blipFill>
                <a:blip r:embed="rId7"/>
                <a:stretch>
                  <a:fillRect t="-63636" b="-9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7300777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2BFCB-D8A5-904D-AB5F-B3096E969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651529-E8A0-1A42-BF4B-5C142A1E4D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923393"/>
            <a:ext cx="6725920" cy="4202772"/>
          </a:xfrm>
        </p:spPr>
        <p:txBody>
          <a:bodyPr/>
          <a:lstStyle/>
          <a:p>
            <a:r>
              <a:rPr lang="en-US" dirty="0"/>
              <a:t>Scientifically informed engineering is a multiscale problem</a:t>
            </a:r>
          </a:p>
          <a:p>
            <a:r>
              <a:rPr lang="en-US" dirty="0"/>
              <a:t>There exist a number of scientific knowledge gaps for advanced nuclear fuels</a:t>
            </a:r>
          </a:p>
          <a:p>
            <a:r>
              <a:rPr lang="en-US" dirty="0"/>
              <a:t>Atomistic methods (DFT, MD, AIMD) are a rapidly growing area that can fill in a number of these gaps</a:t>
            </a:r>
          </a:p>
          <a:p>
            <a:r>
              <a:rPr lang="en-US" dirty="0"/>
              <a:t>Atomistic data can be implemented into higher length scale methodologies to increase fidelity of fuel performance simulations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5A330D-581B-B94E-9D92-024E7FC846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E382E8-E23F-1240-AC13-ADC5611984E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98750" y="1055849"/>
            <a:ext cx="3179584" cy="13743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893139B-1CFF-6649-BCF2-B462FBA856F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8647713" y="2581906"/>
            <a:ext cx="1967568" cy="20933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ABD01D4-3328-AA4E-9B99-51C38708058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04202" y="4826988"/>
            <a:ext cx="2968680" cy="1486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6775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4B4D6-D9AB-2A49-B584-9CBBDB315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Fuel is limited to select elements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3ECE69-4649-6F4A-8A19-4AFFF97972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863969"/>
            <a:ext cx="7169063" cy="4262196"/>
          </a:xfrm>
        </p:spPr>
        <p:txBody>
          <a:bodyPr>
            <a:noAutofit/>
          </a:bodyPr>
          <a:lstStyle/>
          <a:p>
            <a:r>
              <a:rPr lang="en-US" sz="2200" dirty="0"/>
              <a:t>A </a:t>
            </a:r>
            <a:r>
              <a:rPr lang="en-US" sz="2200" b="1" dirty="0"/>
              <a:t>fissionable nuclide </a:t>
            </a:r>
            <a:r>
              <a:rPr lang="en-US" sz="2200" dirty="0"/>
              <a:t>is capable of undergoing fission (even with a low probability) after capturing a high energy neutron</a:t>
            </a:r>
          </a:p>
          <a:p>
            <a:r>
              <a:rPr lang="en-US" sz="2200" dirty="0"/>
              <a:t>A </a:t>
            </a:r>
            <a:r>
              <a:rPr lang="en-US" sz="2200" b="1" dirty="0"/>
              <a:t>fissile nuclide </a:t>
            </a:r>
            <a:r>
              <a:rPr lang="en-US" sz="2200" dirty="0"/>
              <a:t>is capable of sustaining a nuclear fission chain reaction with neutrons of any energy</a:t>
            </a:r>
          </a:p>
          <a:p>
            <a:r>
              <a:rPr lang="en-US" sz="2200" dirty="0"/>
              <a:t>A f</a:t>
            </a:r>
            <a:r>
              <a:rPr lang="en-US" sz="2200" b="1" dirty="0"/>
              <a:t>ertile material</a:t>
            </a:r>
            <a:r>
              <a:rPr lang="en-US" sz="2200" dirty="0"/>
              <a:t> is a material that, although not itself fissionable, can be converted into a fissile nuclide by neutron absorption and subsequent nuclei conversions.</a:t>
            </a:r>
          </a:p>
          <a:p>
            <a:r>
              <a:rPr lang="en-US" sz="2200" dirty="0"/>
              <a:t>U-235 is a fissile isotope that naturally occurs in uranium in small amounts (0.7%). Can be enriched.</a:t>
            </a:r>
          </a:p>
          <a:p>
            <a:endParaRPr lang="en-US" sz="2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3AE8B5-1113-E64D-AC17-7860A64DCC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5CB6A9-F606-02B6-DECF-314C386ADC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1800" y="2176005"/>
            <a:ext cx="3530600" cy="2216432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9AB42A9-27B1-404E-E7F7-0C055FC61674}"/>
              </a:ext>
            </a:extLst>
          </p:cNvPr>
          <p:cNvSpPr txBox="1">
            <a:spLocks/>
          </p:cNvSpPr>
          <p:nvPr/>
        </p:nvSpPr>
        <p:spPr bwMode="auto">
          <a:xfrm>
            <a:off x="7621011" y="4584431"/>
            <a:ext cx="4392179" cy="9728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dirty="0"/>
              <a:t>Neutron + Target Nucleus -&gt; Two fission products, 2-3 neutrons; Fission releases around 210 MeV of energy</a:t>
            </a:r>
          </a:p>
        </p:txBody>
      </p:sp>
    </p:spTree>
    <p:extLst>
      <p:ext uri="{BB962C8B-B14F-4D97-AF65-F5344CB8AC3E}">
        <p14:creationId xmlns:p14="http://schemas.microsoft.com/office/powerpoint/2010/main" val="12598528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0E0377F-9E0F-FB49-900E-4582FE1FF01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89708" y="4531677"/>
            <a:ext cx="2143406" cy="200723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8246F6-8382-5E47-9114-1EA688DAD1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Uranium Dioxide (UO2)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0CEE70-46D5-2D4D-8418-94577380FF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882826"/>
            <a:ext cx="6223269" cy="4670374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Reference fuel for nuclear power industry</a:t>
            </a:r>
          </a:p>
          <a:p>
            <a:r>
              <a:rPr lang="en-US" dirty="0"/>
              <a:t>Single phase, fluorite structure</a:t>
            </a:r>
          </a:p>
          <a:p>
            <a:r>
              <a:rPr lang="en-US" dirty="0"/>
              <a:t>Fabrication via sintering UO2 powder into pellets</a:t>
            </a:r>
          </a:p>
          <a:p>
            <a:r>
              <a:rPr lang="en-US" dirty="0"/>
              <a:t>Water coolant</a:t>
            </a:r>
          </a:p>
          <a:p>
            <a:r>
              <a:rPr lang="en-US" dirty="0"/>
              <a:t>Pellets are stacked inside Zircaloy cladding tubes (zirconium alloy)</a:t>
            </a:r>
          </a:p>
          <a:p>
            <a:r>
              <a:rPr lang="en-US" dirty="0"/>
              <a:t>Good behaviors</a:t>
            </a:r>
          </a:p>
          <a:p>
            <a:pPr lvl="1"/>
            <a:r>
              <a:rPr lang="en-US" dirty="0"/>
              <a:t>Very high melting point, about 2800 C</a:t>
            </a:r>
          </a:p>
          <a:p>
            <a:pPr lvl="1"/>
            <a:r>
              <a:rPr lang="en-US" dirty="0"/>
              <a:t>Maintains a stable fluorite phase up to melting</a:t>
            </a:r>
          </a:p>
          <a:p>
            <a:pPr lvl="1"/>
            <a:r>
              <a:rPr lang="en-US" dirty="0"/>
              <a:t>Very compatible with Zircaloy clad Relative stability in water</a:t>
            </a:r>
          </a:p>
          <a:p>
            <a:pPr lvl="1"/>
            <a:r>
              <a:rPr lang="en-US" dirty="0"/>
              <a:t>Reasonably radiation resistant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DB8D0A-B1D0-4147-A314-55627D323C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6695318" y="2434597"/>
            <a:ext cx="2089280" cy="13281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51FA8D8-9AA2-E243-BA0B-33B5E4A773C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20456" y="4386851"/>
            <a:ext cx="1819967" cy="1969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D8507C7-20AA-0542-BFC5-2919B231CC78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04050" y="1882826"/>
            <a:ext cx="3665937" cy="2497419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EA6CB7B-D2F5-7743-AF96-B9673BD7C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71301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8246F6-8382-5E47-9114-1EA688DAD1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Uranium Dioxide (UO2)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0CEE70-46D5-2D4D-8418-94577380FF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1" y="1882826"/>
            <a:ext cx="6253778" cy="4670374"/>
          </a:xfrm>
        </p:spPr>
        <p:txBody>
          <a:bodyPr>
            <a:normAutofit/>
          </a:bodyPr>
          <a:lstStyle/>
          <a:p>
            <a:r>
              <a:rPr lang="en-US" sz="2200" dirty="0"/>
              <a:t>Bad behaviors</a:t>
            </a:r>
          </a:p>
          <a:p>
            <a:pPr lvl="1"/>
            <a:r>
              <a:rPr lang="en-US" sz="2200" dirty="0"/>
              <a:t>Brittle (thermal stress fractures, fragmentation)</a:t>
            </a:r>
          </a:p>
          <a:p>
            <a:pPr lvl="1"/>
            <a:r>
              <a:rPr lang="en-US" sz="2200" dirty="0"/>
              <a:t>Poor thermal conductivity</a:t>
            </a:r>
          </a:p>
          <a:p>
            <a:pPr lvl="1"/>
            <a:r>
              <a:rPr lang="en-US" sz="2200" dirty="0"/>
              <a:t>Properties very sensitive to stoichiometry</a:t>
            </a:r>
          </a:p>
          <a:p>
            <a:pPr lvl="1"/>
            <a:r>
              <a:rPr lang="en-US" sz="2200" dirty="0"/>
              <a:t>Limited linear heating rates</a:t>
            </a:r>
          </a:p>
          <a:p>
            <a:pPr lvl="1"/>
            <a:r>
              <a:rPr lang="en-US" sz="2200" dirty="0"/>
              <a:t>Non-negligible thermal expansion/swelling</a:t>
            </a:r>
          </a:p>
          <a:p>
            <a:pPr lvl="1"/>
            <a:r>
              <a:rPr lang="en-US" sz="2200" dirty="0"/>
              <a:t>Higher stored thermal energy than other fuel material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EA6CB7B-D2F5-7743-AF96-B9673BD7C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3C717D6-4BB2-0240-B051-2B13E1005A8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57782" y="3916898"/>
            <a:ext cx="3613463" cy="263630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47519F9-1873-574C-9ECB-7F81C82D4F1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3091" y="944182"/>
            <a:ext cx="3032339" cy="2873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5838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F200CC-F154-ED4B-BBB0-52238C7EB0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Uranium Dioxide (UO2)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087495-F9F3-EA4E-A7CF-EA05A7C0B4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960078"/>
            <a:ext cx="6264536" cy="3965670"/>
          </a:xfrm>
        </p:spPr>
        <p:txBody>
          <a:bodyPr/>
          <a:lstStyle/>
          <a:p>
            <a:r>
              <a:rPr lang="en-US" sz="2200" dirty="0"/>
              <a:t>Critical Phenomena</a:t>
            </a:r>
          </a:p>
          <a:p>
            <a:pPr lvl="1"/>
            <a:r>
              <a:rPr lang="en-US" sz="2200" dirty="0"/>
              <a:t>Thermal conductivity (and degradation)</a:t>
            </a:r>
          </a:p>
          <a:p>
            <a:pPr lvl="1"/>
            <a:r>
              <a:rPr lang="en-US" sz="2200" dirty="0"/>
              <a:t>Fission gas release, leading to pressure increase inside the cladding</a:t>
            </a:r>
          </a:p>
          <a:p>
            <a:pPr lvl="1"/>
            <a:r>
              <a:rPr lang="en-US" sz="2200" dirty="0"/>
              <a:t>Fuel fragmentation and relocation under transients</a:t>
            </a:r>
          </a:p>
          <a:p>
            <a:pPr lvl="1"/>
            <a:r>
              <a:rPr lang="en-US" sz="2200" dirty="0"/>
              <a:t>Bambooing creating stress concentrations</a:t>
            </a:r>
          </a:p>
          <a:p>
            <a:r>
              <a:rPr lang="en-US" sz="2200" dirty="0"/>
              <a:t>All 98 operational reactors in US utilize UO2</a:t>
            </a:r>
          </a:p>
          <a:p>
            <a:pPr lvl="1"/>
            <a:r>
              <a:rPr lang="en-US" sz="2200" dirty="0"/>
              <a:t>we sufficiently understand its limitations, and don’t push it beyond</a:t>
            </a:r>
          </a:p>
          <a:p>
            <a:endParaRPr lang="en-US" sz="2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EE2081-A5A0-DE43-8CFF-DDC496CA78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888D30-8CC3-E146-8868-B29EFADC51E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12086" y="4573519"/>
            <a:ext cx="3867307" cy="197460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708AC90-2AA9-2748-BEF3-AADCBEC9698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89441" y="1776731"/>
            <a:ext cx="4089952" cy="2590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5008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4F3E4E-F695-7E42-BDF9-91C6ADF6F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Fission Product Generation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DAFAD4-123E-7E46-8981-E976FE2627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329082" cy="396567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Fission releases around 200 MeV</a:t>
            </a:r>
          </a:p>
          <a:p>
            <a:pPr lvl="1"/>
            <a:r>
              <a:rPr lang="en-US" dirty="0"/>
              <a:t>The fission fragments have 169 MeV of kinetic energy</a:t>
            </a:r>
          </a:p>
          <a:p>
            <a:pPr lvl="1"/>
            <a:r>
              <a:rPr lang="en-US" dirty="0"/>
              <a:t>2 to 3 neutrons with an average energy of 2 MeV</a:t>
            </a:r>
          </a:p>
          <a:p>
            <a:pPr lvl="1"/>
            <a:r>
              <a:rPr lang="en-US" dirty="0"/>
              <a:t>7 MeV of prompt gamma ray photons</a:t>
            </a:r>
          </a:p>
          <a:p>
            <a:pPr lvl="1"/>
            <a:r>
              <a:rPr lang="en-US" dirty="0"/>
              <a:t>The remaining energy is released by beta decay</a:t>
            </a:r>
          </a:p>
          <a:p>
            <a:r>
              <a:rPr lang="en-US" dirty="0"/>
              <a:t>Every fission product that is produced is now in the crystal lattice of the fuel, changing the microstructure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B23E69-16C5-9341-9688-F0D86DBEE6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6AB0F4-19ED-9B42-A625-7C6C9A8BC6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9270" y="1968501"/>
            <a:ext cx="3089836" cy="19397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FB828C5-F72E-2D4D-924D-60F59918E4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9270" y="4143330"/>
            <a:ext cx="2662432" cy="2129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248464"/>
      </p:ext>
    </p:extLst>
  </p:cSld>
  <p:clrMapOvr>
    <a:masterClrMapping/>
  </p:clrMapOvr>
</p:sld>
</file>

<file path=ppt/theme/theme1.xml><?xml version="1.0" encoding="utf-8"?>
<a:theme xmlns:a="http://schemas.openxmlformats.org/drawingml/2006/main" name="NCStateU-horizontal-left-logo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12621</TotalTime>
  <Words>2303</Words>
  <Application>Microsoft Macintosh PowerPoint</Application>
  <PresentationFormat>Widescreen</PresentationFormat>
  <Paragraphs>288</Paragraphs>
  <Slides>41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6" baseType="lpstr">
      <vt:lpstr>Arial</vt:lpstr>
      <vt:lpstr>Calibri</vt:lpstr>
      <vt:lpstr>Cambria Math</vt:lpstr>
      <vt:lpstr>Symbol</vt:lpstr>
      <vt:lpstr>NCStateU-horizontal-left-logo</vt:lpstr>
      <vt:lpstr>Nuclear Fuel Concepts</vt:lpstr>
      <vt:lpstr>Who am I?</vt:lpstr>
      <vt:lpstr>Fuel is the Heat Source</vt:lpstr>
      <vt:lpstr>Fuel System</vt:lpstr>
      <vt:lpstr>Fuel is limited to select elements</vt:lpstr>
      <vt:lpstr>Uranium Dioxide (UO2)</vt:lpstr>
      <vt:lpstr>Uranium Dioxide (UO2)</vt:lpstr>
      <vt:lpstr>Uranium Dioxide (UO2)</vt:lpstr>
      <vt:lpstr>Fission Product Generation</vt:lpstr>
      <vt:lpstr>Various types of fission products in the fuel</vt:lpstr>
      <vt:lpstr>Fission products impact the behavior of the fuel</vt:lpstr>
      <vt:lpstr>Fission Gas Release</vt:lpstr>
      <vt:lpstr>Advanced Fuel Types and Associated Reactor Types</vt:lpstr>
      <vt:lpstr>Why not use pure uranium metal?</vt:lpstr>
      <vt:lpstr>Mixed Oxides</vt:lpstr>
      <vt:lpstr>Accident Tolerant Fuel/Advanced Technology Fuel</vt:lpstr>
      <vt:lpstr>Uranium-Zirconium (UZr)</vt:lpstr>
      <vt:lpstr>Uranium-Zirconium (UZr)</vt:lpstr>
      <vt:lpstr>Uranium-Molybdenum (UMo)</vt:lpstr>
      <vt:lpstr>TRISO Particle Reactors</vt:lpstr>
      <vt:lpstr>UC/UCO TRISO Fuels</vt:lpstr>
      <vt:lpstr>Molten Salt Reactors</vt:lpstr>
      <vt:lpstr>Molten Salt Reactors</vt:lpstr>
      <vt:lpstr>Uranium Nitride</vt:lpstr>
      <vt:lpstr>Unique Fuel Designs</vt:lpstr>
      <vt:lpstr>Summary</vt:lpstr>
      <vt:lpstr>How do we model advanced fuels?</vt:lpstr>
      <vt:lpstr>My viewpoint/approach</vt:lpstr>
      <vt:lpstr>Atomistic Modeler’s Toolkit</vt:lpstr>
      <vt:lpstr>Atomistic Modeler’s Toolkit</vt:lpstr>
      <vt:lpstr>DFT applied to Nuclear Fuels</vt:lpstr>
      <vt:lpstr>DFT applied to Nuclear Fuels</vt:lpstr>
      <vt:lpstr>MD applied to Nuclear Fuels</vt:lpstr>
      <vt:lpstr>MD applied to Nuclear Fuels</vt:lpstr>
      <vt:lpstr>AIMD applied to Nuclear Fuels</vt:lpstr>
      <vt:lpstr>Integration into Fuel Performance Models</vt:lpstr>
      <vt:lpstr>Integration into Fuel Performance Models</vt:lpstr>
      <vt:lpstr>Molten Salts</vt:lpstr>
      <vt:lpstr>What do we do?</vt:lpstr>
      <vt:lpstr>NaCl-MgCl2 Density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Fuel Fabrication</dc:title>
  <dc:creator>Ben Beeler</dc:creator>
  <cp:lastModifiedBy>Benjamin W. Beeler</cp:lastModifiedBy>
  <cp:revision>73</cp:revision>
  <dcterms:created xsi:type="dcterms:W3CDTF">2019-12-09T16:44:02Z</dcterms:created>
  <dcterms:modified xsi:type="dcterms:W3CDTF">2023-07-11T15:24:08Z</dcterms:modified>
</cp:coreProperties>
</file>